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70" r:id="rId3"/>
  </p:sldMasterIdLst>
  <p:notesMasterIdLst>
    <p:notesMasterId r:id="rId33"/>
  </p:notesMasterIdLst>
  <p:sldIdLst>
    <p:sldId id="256" r:id="rId4"/>
    <p:sldId id="418" r:id="rId5"/>
    <p:sldId id="260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52" r:id="rId19"/>
    <p:sldId id="453" r:id="rId20"/>
    <p:sldId id="454" r:id="rId21"/>
    <p:sldId id="455" r:id="rId22"/>
    <p:sldId id="457" r:id="rId23"/>
    <p:sldId id="458" r:id="rId24"/>
    <p:sldId id="459" r:id="rId25"/>
    <p:sldId id="460" r:id="rId26"/>
    <p:sldId id="461" r:id="rId27"/>
    <p:sldId id="462" r:id="rId28"/>
    <p:sldId id="464" r:id="rId29"/>
    <p:sldId id="465" r:id="rId30"/>
    <p:sldId id="466" r:id="rId31"/>
    <p:sldId id="467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>
      <p:cViewPr varScale="1">
        <p:scale>
          <a:sx n="159" d="100"/>
          <a:sy n="15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493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725C5A-5ACA-40E2-9B9F-B306EE6738BB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BA0EFB9-64F4-4233-B81D-78457E829B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35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7BA1-448D-4DB1-B1B9-123AD859A92D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A738-7145-4873-8DE8-11056E572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808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5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579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30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62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56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6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7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71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263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31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99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02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75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85041-DEE0-4EC2-88B6-C086B0EF6FFF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27DA-1F7E-447B-BC14-A5EEFB7733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9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38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58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5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77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5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7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6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15.08.2017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10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7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363" y="2559051"/>
            <a:ext cx="8459787" cy="20303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ПОДГОТОВКА И ПРОВЕДЕНИЕ ЕГЭ В ПУНКТАХ ПРОВЕДЕНИЯ ЭКЗАМЕНОВ 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 ПРИМЕНЕНИЕМ ТЕХНОЛОГИИ ПЕЧАТИ КИМ В АУДИТОРИЯХ ППЭ И ПЕРЕВОДА БЛАНКОВ ОТВЕТОВ УЧАСТНИКОВ ЕГЭ В ЭЛЕКТРОННЫЙ ВИД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60363" y="981075"/>
            <a:ext cx="8459787" cy="1223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66A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052736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ППЭ-01-01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8065" b="843"/>
          <a:stretch/>
        </p:blipFill>
        <p:spPr>
          <a:xfrm>
            <a:off x="4283968" y="118806"/>
            <a:ext cx="4248472" cy="6708114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6878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Проверка готовности рабочей станции в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ШТАБЕ ППЭ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Проверьте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правильность заданных реквизитов: региона и кода ППЭ.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Авторизуйтесь с помощью токена: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выбранную дату экзамена для авторизации;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подключите токен к рабочей станции;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введите пароль доступа;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отключите свой токен от рабочей станции.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в штабе наличие: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USB-модема для обеспечения резервного канала связи с Интернет;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-накопителя, предназначенного для переноса ключа доступа к КИМ из Штаба ППЭ в аудитории, а также для переноса электронных актов технической готовности и журналов печати в Штаб ППЭ, если необходимый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-накопитель не был предоставлен РЦОИ;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внешнего (резервного) оптического привода для чтения компакт-дисков (не менее одного на ППЭ);</a:t>
            </a:r>
          </a:p>
          <a:p>
            <a:pPr marL="360363" indent="271463" algn="just"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резервного принтера, резервных картриджей и резервной станции печати КИМ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110227" y="1456234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0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на всех станциях печати КИМ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В КАЖДОЙ АУДИТОРИИ ППЭ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Проконтролируйте качество печати КИМ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соблюдение границ печати принтера;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качество печати демонстрационного варианта КИМ.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правильность системных даты и времени, установленных на станции печати КИМ;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достаточного количества подготовленной бумаги;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запасного картриджа для печати для каждого локального лазерного принтера;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работоспособность токена на каждой рабочей станции печати КИМ.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Подпишите протокол технической готовности аудитории (форма ППЭ-01-01) на всех рабочих станциях печати КИМ в каждой аудитории.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Контроль сохранения электронного акта технической готовности на USB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-накопитель. (Акт предназначен для передачи на федеральный портал с помощью «Станция авторизации»).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110227" y="1456234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88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СТАНЦИИ СКАНИРОВАНИЯ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Проверьте работоспособность оборудования, используемого при сканировании бланков;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качество тестового сканирования.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разрешение сканирования: 300 точек на дюйм;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размер отсканированного изображения: А4;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цветность сканирования: цветное.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работоспособность токена члена ГЭК.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Подпишите протокол технической готовности Штаба ППЭ для сканирования бланков в ППЭ (форма ППЭ 01-02).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Проконтролируйте сохранение протокола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6. Проконтролируйте передачу в систему мониторинга готовности ППЭ акта технической готовности  и статуса о завершении контроля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7. Проверьте наличие дополнительного (резервного) оборудования.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110227" y="1456234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963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20887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908720"/>
            <a:ext cx="5284018" cy="86409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позднее 07.30 по местному времени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179512" y="2204864"/>
            <a:ext cx="8784976" cy="345638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Передайте руководителю ППЭ в Штабе ППЭ (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Акт приёмки-передачи экзаменационных материалов в ППЭ (ППЭ 14-01)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доставочные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спецпакеты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ИК и компакт-дисками, на которых записаны электронные КИМ;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возвратные доставочные пакеты;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пакет руководителя ППЭ (акты, протоколы, формы апелляции, списки распределения участников ГИА и работников ППЭ, ведомости, отчеты и др.);</a:t>
            </a:r>
          </a:p>
          <a:p>
            <a:pPr lvl="0" indent="36195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дополнительные бланки ответов № 2.</a:t>
            </a:r>
          </a:p>
        </p:txBody>
      </p:sp>
      <p:cxnSp>
        <p:nvCxnSpPr>
          <p:cNvPr id="55" name="Прямая со стрелкой 54"/>
          <p:cNvCxnSpPr>
            <a:stCxn id="23" idx="2"/>
            <a:endCxn id="20" idx="0"/>
          </p:cNvCxnSpPr>
          <p:nvPr/>
        </p:nvCxnSpPr>
        <p:spPr>
          <a:xfrm>
            <a:off x="4572000" y="1772816"/>
            <a:ext cx="0" cy="43204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629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1340768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ППЭ-14-01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3960440" cy="6774702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77660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604813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251520" y="2433290"/>
            <a:ext cx="280563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51520" y="1628800"/>
            <a:ext cx="294692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22278" y="2433290"/>
            <a:ext cx="2295525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6086103" y="243329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gray">
          <a:xfrm rot="1332565">
            <a:off x="2512640" y="617270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6"/>
          <p:cNvSpPr>
            <a:spLocks/>
          </p:cNvSpPr>
          <p:nvPr/>
        </p:nvSpPr>
        <p:spPr bwMode="gray">
          <a:xfrm rot="1754271">
            <a:off x="5465390" y="617270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251520" y="1628800"/>
            <a:ext cx="29848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251520" y="2420991"/>
            <a:ext cx="279755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Скачивание ключа доступа к КИМ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Федерального портала в штабе ППЭ: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проверьте выбранную дату экзамена для получения ключа;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подключите токен к рабочей станции;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введите пароль доступа;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отключите токен от рабочей станции.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gray">
          <a:xfrm>
            <a:off x="3427040" y="1646265"/>
            <a:ext cx="2438400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gray">
          <a:xfrm>
            <a:off x="6094040" y="162880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gray">
          <a:xfrm>
            <a:off x="3417370" y="2447597"/>
            <a:ext cx="23430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ключа доступа к КИМ в каждой аудитории проведения:</a:t>
            </a:r>
          </a:p>
          <a:p>
            <a:pPr algn="just">
              <a:spcBef>
                <a:spcPts val="1200"/>
              </a:spcBef>
            </a:pPr>
            <a:r>
              <a:rPr lang="ru-RU" altLang="ru-RU" sz="1400" dirty="0">
                <a:cs typeface="Times New Roman" panose="02020603050405020304" pitchFamily="18" charset="0"/>
              </a:rPr>
              <a:t>Необходимо загрузить ключ доступа к КИМ в каждой аудитории на каждой станции печати (не дожидаясь 10-00)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86845" y="744289"/>
            <a:ext cx="1492287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9 часов 30 минут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gray">
          <a:xfrm>
            <a:off x="3387530" y="1794302"/>
            <a:ext cx="2517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6747611" y="1794302"/>
            <a:ext cx="11304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6074700" y="2839186"/>
            <a:ext cx="23430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ключа доступа к КИМ в каждой аудитории проведения</a:t>
            </a:r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3102049" y="3565117"/>
            <a:ext cx="288032" cy="3170101"/>
          </a:xfrm>
          <a:prstGeom prst="rightBrace">
            <a:avLst>
              <a:gd name="adj1" fmla="val 7667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3"/>
          <p:cNvSpPr txBox="1">
            <a:spLocks/>
          </p:cNvSpPr>
          <p:nvPr/>
        </p:nvSpPr>
        <p:spPr>
          <a:xfrm>
            <a:off x="323528" y="5326628"/>
            <a:ext cx="8424936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Технический специалист и члены ГЭК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могут ходить по аудиториям раздельно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сначала технический специалист загружает ключ, после чего члены ГЭК самостоятельно, без участия технического специалиста, выполняют процедуру активации ключа доступа к КИМ. 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712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604813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Дополнительная печать КИМ в аудиториях ППЭ</a:t>
            </a:r>
          </a:p>
        </p:txBody>
      </p:sp>
      <p:sp>
        <p:nvSpPr>
          <p:cNvPr id="10" name="Freeform 15"/>
          <p:cNvSpPr>
            <a:spLocks/>
          </p:cNvSpPr>
          <p:nvPr/>
        </p:nvSpPr>
        <p:spPr bwMode="gray">
          <a:xfrm rot="1332565">
            <a:off x="3762464" y="1615877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6"/>
          <p:cNvSpPr>
            <a:spLocks/>
          </p:cNvSpPr>
          <p:nvPr/>
        </p:nvSpPr>
        <p:spPr bwMode="gray">
          <a:xfrm rot="1754271">
            <a:off x="6133714" y="1582999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/>
          <a:p>
            <a:endParaRPr lang="ru-RU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0BE465A-4653-487D-B0F2-F911067FDEFF}"/>
              </a:ext>
            </a:extLst>
          </p:cNvPr>
          <p:cNvGrpSpPr/>
          <p:nvPr/>
        </p:nvGrpSpPr>
        <p:grpSpPr>
          <a:xfrm>
            <a:off x="2483768" y="2564904"/>
            <a:ext cx="6550748" cy="2520177"/>
            <a:chOff x="1981692" y="2420990"/>
            <a:chExt cx="6550748" cy="2520177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AD7A1BB-D6D1-46F2-9024-65634339D483}"/>
                </a:ext>
              </a:extLst>
            </p:cNvPr>
            <p:cNvGrpSpPr/>
            <p:nvPr/>
          </p:nvGrpSpPr>
          <p:grpSpPr>
            <a:xfrm>
              <a:off x="1981692" y="2420990"/>
              <a:ext cx="6550748" cy="2520177"/>
              <a:chOff x="637977" y="1628800"/>
              <a:chExt cx="7894463" cy="3312369"/>
            </a:xfrm>
          </p:grpSpPr>
          <p:sp>
            <p:nvSpPr>
              <p:cNvPr id="6" name="AutoShape 3"/>
              <p:cNvSpPr>
                <a:spLocks noChangeArrowheads="1"/>
              </p:cNvSpPr>
              <p:nvPr/>
            </p:nvSpPr>
            <p:spPr bwMode="gray">
              <a:xfrm>
                <a:off x="637977" y="2433290"/>
                <a:ext cx="2419177" cy="2507877"/>
              </a:xfrm>
              <a:prstGeom prst="roundRect">
                <a:avLst>
                  <a:gd name="adj" fmla="val 4690"/>
                </a:avLst>
              </a:prstGeom>
              <a:solidFill>
                <a:srgbClr val="A9DC86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A9DC86"/>
                </a:extrusionClr>
                <a:contourClr>
                  <a:srgbClr val="A9DC86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AutoShape 4"/>
              <p:cNvSpPr>
                <a:spLocks noChangeArrowheads="1"/>
              </p:cNvSpPr>
              <p:nvPr/>
            </p:nvSpPr>
            <p:spPr bwMode="gray">
              <a:xfrm>
                <a:off x="637977" y="1628800"/>
                <a:ext cx="2560463" cy="66637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6B828"/>
                  </a:gs>
                  <a:gs pos="100000">
                    <a:srgbClr val="2F611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3422278" y="2433290"/>
                <a:ext cx="2295525" cy="2507878"/>
              </a:xfrm>
              <a:prstGeom prst="roundRect">
                <a:avLst>
                  <a:gd name="adj" fmla="val 4690"/>
                </a:avLst>
              </a:prstGeom>
              <a:solidFill>
                <a:srgbClr val="F1D08F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1D08F"/>
                </a:extrusionClr>
                <a:contourClr>
                  <a:srgbClr val="F1D08F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AutoShape 11"/>
              <p:cNvSpPr>
                <a:spLocks noChangeArrowheads="1"/>
              </p:cNvSpPr>
              <p:nvPr/>
            </p:nvSpPr>
            <p:spPr bwMode="gray">
              <a:xfrm>
                <a:off x="6086103" y="2433290"/>
                <a:ext cx="2293937" cy="2507879"/>
              </a:xfrm>
              <a:prstGeom prst="roundRect">
                <a:avLst>
                  <a:gd name="adj" fmla="val 4690"/>
                </a:avLst>
              </a:prstGeom>
              <a:solidFill>
                <a:srgbClr val="6FC5E3"/>
              </a:solidFill>
              <a:ln w="25400">
                <a:round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FC5E3"/>
                </a:extrusionClr>
                <a:contourClr>
                  <a:srgbClr val="6FC5E3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5400" dir="10800000" sy="50000" kx="-2453608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 Box 17"/>
              <p:cNvSpPr txBox="1">
                <a:spLocks noChangeArrowheads="1"/>
              </p:cNvSpPr>
              <p:nvPr/>
            </p:nvSpPr>
            <p:spPr bwMode="gray">
              <a:xfrm>
                <a:off x="637977" y="1808678"/>
                <a:ext cx="2598412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Член ГЭК</a:t>
                </a:r>
              </a:p>
            </p:txBody>
          </p:sp>
          <p:sp>
            <p:nvSpPr>
              <p:cNvPr id="16" name="AutoShape 23"/>
              <p:cNvSpPr>
                <a:spLocks noChangeArrowheads="1"/>
              </p:cNvSpPr>
              <p:nvPr/>
            </p:nvSpPr>
            <p:spPr bwMode="gray">
              <a:xfrm>
                <a:off x="3427040" y="1646265"/>
                <a:ext cx="2438400" cy="66637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79133"/>
                  </a:gs>
                  <a:gs pos="100000">
                    <a:srgbClr val="D79133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AutoShape 24"/>
              <p:cNvSpPr>
                <a:spLocks noChangeArrowheads="1"/>
              </p:cNvSpPr>
              <p:nvPr/>
            </p:nvSpPr>
            <p:spPr bwMode="gray">
              <a:xfrm>
                <a:off x="6094040" y="1628800"/>
                <a:ext cx="2438400" cy="66637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B71DD"/>
                  </a:gs>
                  <a:gs pos="100000">
                    <a:srgbClr val="4B71D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 Box 20"/>
              <p:cNvSpPr txBox="1">
                <a:spLocks noChangeArrowheads="1"/>
              </p:cNvSpPr>
              <p:nvPr/>
            </p:nvSpPr>
            <p:spPr bwMode="gray">
              <a:xfrm>
                <a:off x="3414051" y="3061674"/>
                <a:ext cx="2343088" cy="9708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400" dirty="0">
                    <a:cs typeface="Times New Roman" panose="02020603050405020304" pitchFamily="18" charset="0"/>
                  </a:rPr>
                  <a:t>Укажите количество дополнительных комплектов для печати</a:t>
                </a:r>
                <a:endParaRPr lang="ru-RU" alt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 Box 17"/>
              <p:cNvSpPr txBox="1">
                <a:spLocks noChangeArrowheads="1"/>
              </p:cNvSpPr>
              <p:nvPr/>
            </p:nvSpPr>
            <p:spPr bwMode="gray">
              <a:xfrm>
                <a:off x="3465671" y="1794302"/>
                <a:ext cx="2361144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Организатор в аудитории</a:t>
                </a:r>
                <a:endParaRPr lang="en-US" altLang="ru-RU" sz="12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 Box 17"/>
              <p:cNvSpPr txBox="1">
                <a:spLocks noChangeArrowheads="1"/>
              </p:cNvSpPr>
              <p:nvPr/>
            </p:nvSpPr>
            <p:spPr bwMode="gray">
              <a:xfrm>
                <a:off x="6774626" y="1794302"/>
                <a:ext cx="1076408" cy="3640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12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Член ГЭК</a:t>
                </a:r>
                <a:endParaRPr lang="en-US" altLang="ru-RU" sz="12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 Box 20"/>
              <p:cNvSpPr txBox="1">
                <a:spLocks noChangeArrowheads="1"/>
              </p:cNvSpPr>
              <p:nvPr/>
            </p:nvSpPr>
            <p:spPr bwMode="gray">
              <a:xfrm>
                <a:off x="6061574" y="3162804"/>
                <a:ext cx="2343088" cy="7685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altLang="ru-RU" sz="1600" dirty="0">
                    <a:cs typeface="Times New Roman" panose="02020603050405020304" pitchFamily="18" charset="0"/>
                  </a:rPr>
                  <a:t>Отключите токен от рабочей станции</a:t>
                </a:r>
                <a:endParaRPr lang="ru-RU" alt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 Box 20"/>
            <p:cNvSpPr txBox="1">
              <a:spLocks noChangeArrowheads="1"/>
            </p:cNvSpPr>
            <p:nvPr/>
          </p:nvSpPr>
          <p:spPr bwMode="gray">
            <a:xfrm>
              <a:off x="1981692" y="3000061"/>
              <a:ext cx="1942236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Aft>
                  <a:spcPts val="1200"/>
                </a:spcAft>
              </a:pPr>
              <a:r>
                <a:rPr lang="ru-RU" altLang="ru-RU" sz="1100" dirty="0">
                  <a:cs typeface="Times New Roman" panose="02020603050405020304" pitchFamily="18" charset="0"/>
                </a:rPr>
                <a:t>Убедитесь в необходимости замены распечатанного комплекта или выдачи нового опоздавшему участнику</a:t>
              </a: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cs typeface="Times New Roman" panose="02020603050405020304" pitchFamily="18" charset="0"/>
                </a:rPr>
                <a:t>подключите токен к рабочей станции;</a:t>
              </a:r>
            </a:p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cs typeface="Times New Roman" panose="02020603050405020304" pitchFamily="18" charset="0"/>
                </a:rPr>
                <a:t>введите пароль доступа;</a:t>
              </a:r>
            </a:p>
            <a:p>
              <a:pPr algn="just"/>
              <a:endParaRPr lang="ru-RU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Содержимое 3"/>
          <p:cNvSpPr txBox="1">
            <a:spLocks/>
          </p:cNvSpPr>
          <p:nvPr/>
        </p:nvSpPr>
        <p:spPr>
          <a:xfrm>
            <a:off x="359532" y="5326628"/>
            <a:ext cx="8424936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Если на компакт-диске, используемом станцией печати КИМ, закончились КИМ, доступные для печати, необходимо использовать компакт-диск из резервного доставочного пакета. В этом случае в ПО «Станция печати КИМ» появится соответствующее сообщение.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>
            <a:extLst>
              <a:ext uri="{FF2B5EF4-FFF2-40B4-BE49-F238E27FC236}">
                <a16:creationId xmlns:a16="http://schemas.microsoft.com/office/drawing/2014/main" id="{1A1AC365-5A22-4886-A705-3CE3822A0332}"/>
              </a:ext>
            </a:extLst>
          </p:cNvPr>
          <p:cNvSpPr txBox="1">
            <a:spLocks/>
          </p:cNvSpPr>
          <p:nvPr/>
        </p:nvSpPr>
        <p:spPr>
          <a:xfrm>
            <a:off x="107504" y="808365"/>
            <a:ext cx="6903652" cy="36479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Дополнительная печать КИМ в аудиториях ПП проводится в случаях: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одержимое 3">
            <a:extLst>
              <a:ext uri="{FF2B5EF4-FFF2-40B4-BE49-F238E27FC236}">
                <a16:creationId xmlns:a16="http://schemas.microsoft.com/office/drawing/2014/main" id="{0B5F048B-EFAC-4E27-AB26-DFE4379C6BFF}"/>
              </a:ext>
            </a:extLst>
          </p:cNvPr>
          <p:cNvSpPr txBox="1">
            <a:spLocks/>
          </p:cNvSpPr>
          <p:nvPr/>
        </p:nvSpPr>
        <p:spPr>
          <a:xfrm>
            <a:off x="107504" y="1175079"/>
            <a:ext cx="3490650" cy="118742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брака, некомплектности и порчи материалов ИК или КИМ;</a:t>
            </a:r>
          </a:p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любого технического сбоя в процессе печати КИМ </a:t>
            </a:r>
          </a:p>
          <a:p>
            <a:pPr indent="271463" algn="just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опоздания участника ЕГЭ (печатается и комплектуется новый комплект КИМ и ИК).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7392C8-F77A-4D09-BEB5-893B88D460CC}"/>
              </a:ext>
            </a:extLst>
          </p:cNvPr>
          <p:cNvSpPr/>
          <p:nvPr/>
        </p:nvSpPr>
        <p:spPr>
          <a:xfrm>
            <a:off x="119536" y="1124744"/>
            <a:ext cx="3456000" cy="72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87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завершение экзамена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736129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завершении экзамена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323528" y="2365846"/>
            <a:ext cx="4464496" cy="185524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Подпишите протоколы печати КИМ в аудитории (один протокол на аудиторию). Протоколы остаются на хранение в ППЭ (</a:t>
            </a:r>
            <a:r>
              <a:rPr lang="ru-RU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Форма ППЭ - 23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cxnSp>
        <p:nvCxnSpPr>
          <p:cNvPr id="55" name="Прямая со стрелкой 54"/>
          <p:cNvCxnSpPr>
            <a:cxnSpLocks/>
            <a:endCxn id="20" idx="0"/>
          </p:cNvCxnSpPr>
          <p:nvPr/>
        </p:nvCxnSpPr>
        <p:spPr>
          <a:xfrm>
            <a:off x="2555776" y="1240185"/>
            <a:ext cx="0" cy="1125661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Содержимое 3"/>
          <p:cNvSpPr txBox="1">
            <a:spLocks/>
          </p:cNvSpPr>
          <p:nvPr/>
        </p:nvSpPr>
        <p:spPr>
          <a:xfrm>
            <a:off x="666614" y="1449859"/>
            <a:ext cx="3778324" cy="588764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 и руководителем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5292080" y="3404617"/>
            <a:ext cx="3744416" cy="252028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361950"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Проконтролируйте передачу в систему мониторинга готовности ППЭ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электронных журналов печати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 всех станций печати всех аудиторий ППЭ и статуса о завершении экзамена в ППЭ.</a:t>
            </a:r>
          </a:p>
        </p:txBody>
      </p:sp>
      <p:cxnSp>
        <p:nvCxnSpPr>
          <p:cNvPr id="15" name="Shape 14"/>
          <p:cNvCxnSpPr>
            <a:endCxn id="11" idx="0"/>
          </p:cNvCxnSpPr>
          <p:nvPr/>
        </p:nvCxnSpPr>
        <p:spPr>
          <a:xfrm>
            <a:off x="4788024" y="2564904"/>
            <a:ext cx="2376264" cy="839713"/>
          </a:xfrm>
          <a:prstGeom prst="bentConnector2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одержимое 3"/>
          <p:cNvSpPr txBox="1">
            <a:spLocks/>
          </p:cNvSpPr>
          <p:nvPr/>
        </p:nvSpPr>
        <p:spPr>
          <a:xfrm>
            <a:off x="5796136" y="2780928"/>
            <a:ext cx="2664296" cy="288032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совместно с руководителем ППЭ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1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08104" y="1700808"/>
            <a:ext cx="2376264" cy="707854"/>
          </a:xfrm>
          <a:prstGeom prst="rect">
            <a:avLst/>
          </a:prstGeom>
          <a:noFill/>
        </p:spPr>
        <p:txBody>
          <a:bodyPr wrap="square" lIns="91408" tIns="45704" rIns="91408" bIns="45704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ППЭ-23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7299"/>
          <a:stretch/>
        </p:blipFill>
        <p:spPr>
          <a:xfrm>
            <a:off x="143712" y="116632"/>
            <a:ext cx="4572304" cy="6628444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308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61510" y="1462308"/>
            <a:ext cx="8820980" cy="3933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 273-ФЗ «Об образовании в Российской Федерации»;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31.08.2013 № 755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 и региональных информационных системах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Минобрнауки России от 26.12.2013 № 1400 «Об утверждении Порядка проведения государственной итоговой аттестации по образовательным программам среднего общего образования» (зарегистрирован Минюстом России 03.02.2014, регистрационный № 31205) с изменениями и добавлениями.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964996" y="836712"/>
            <a:ext cx="7214009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516" y="1351310"/>
            <a:ext cx="871296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перезагрузили компьютер после установки системы.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в работоспособности используемого USB-порта, попробуйте использовать другой USB-порт.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распознан операционной системой: система автоматически устанавливает необходимые драйвера, это может занять значительное время. На правильно установленном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равномерно горит красный светодиод.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что подсистема криптозащиты запущена и корректно функционирует:</a:t>
            </a:r>
          </a:p>
          <a:p>
            <a:pPr marL="539750" marR="0" lvl="1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станции печати в левом нижнем углу должен отображаться закрытый замочек и подпись «СКЗИ работает»,</a:t>
            </a:r>
          </a:p>
          <a:p>
            <a:pPr marL="539750" marR="0" lvl="1" indent="266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системном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должен отображаться закрытый замочек, на всплывающей подсказке должно быть указано «Подключено 1 клиентов»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любое из этих условий не выполнено – перезапустите станцию печати.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</p:spTree>
    <p:extLst>
      <p:ext uri="{BB962C8B-B14F-4D97-AF65-F5344CB8AC3E}">
        <p14:creationId xmlns:p14="http://schemas.microsoft.com/office/powerpoint/2010/main" val="1195104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964996" y="908720"/>
            <a:ext cx="7214009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516" y="1536462"/>
            <a:ext cx="871296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работоспособность и корректность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 сертификатом члена ГЭК средствами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36195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Кнопка «Пуск» &gt; «Все программы» &gt; Крипто-Про &gt;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CSP: в открывшемся окне на вкладке «Сервис» необходимо нажать кнопку «Протестировать».</a:t>
            </a:r>
          </a:p>
          <a:p>
            <a:pPr marL="36195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открывшемся окне по кнопке «Обзор» выбрать контейнер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нажать далее.</a:t>
            </a:r>
          </a:p>
          <a:p>
            <a:pPr marL="36195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Ввести пароль доступа к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токену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 открывшемся окне проверить отсутствие сообщений об ошибках.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случае выявления ошибок, 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т.ч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на любом из шагов проверки, необходимо обратиться в РЦОИ.</a:t>
            </a:r>
          </a:p>
        </p:txBody>
      </p:sp>
    </p:spTree>
    <p:extLst>
      <p:ext uri="{BB962C8B-B14F-4D97-AF65-F5344CB8AC3E}">
        <p14:creationId xmlns:p14="http://schemas.microsoft.com/office/powerpoint/2010/main" val="3419084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62372" y="908720"/>
            <a:ext cx="8219256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диск с электронными КИМ: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516" y="1536462"/>
            <a:ext cx="8712968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в работоспособности используемого CD-привода (попробуйте прочитать заведомо корректный диск).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не работоспособен, используйте резервный внешний CD-привод.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Попробуйте прочитать диск с КИМ средствами операционной системы: просмотреть диск в проводнике файлов.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Попробуйте  открыть файл index.txt: в нём должна содержаться последовательность номеров, совпадающих с номерами, записанными на диске.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точно работоспособен, но диск не читается средствами операционной системы (т.е. диск повреждён), то необходимо запросить резервный доставочный пакет.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работоспособен, диск читается, но не открывается файл index.txt  (т.е. диск повреждён), либо в нём содержаться номера, не совпадающие с номерами записанных на диске КИМ, необходимо запросить резервный доставочный пакет.</a:t>
            </a:r>
          </a:p>
        </p:txBody>
      </p:sp>
    </p:spTree>
    <p:extLst>
      <p:ext uri="{BB962C8B-B14F-4D97-AF65-F5344CB8AC3E}">
        <p14:creationId xmlns:p14="http://schemas.microsoft.com/office/powerpoint/2010/main" val="588005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62372" y="764704"/>
            <a:ext cx="8219256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 не подходит к ключу доступа к КИМ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98" y="1412776"/>
            <a:ext cx="90370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Данное сообщение об ошибке может появиться</a:t>
            </a:r>
            <a:b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этапе подготовки к печати КИМ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ключ доступа к КИМ (как минимум имя ключа должно содержать корректный номер региона и дату экзамена): ключ можно изменить через ссылку «Изменить настройки».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корректность данных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средствами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см. ранее слайды ПО Печати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КИМ «не видит»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</p:txBody>
      </p:sp>
    </p:spTree>
    <p:extLst>
      <p:ext uri="{BB962C8B-B14F-4D97-AF65-F5344CB8AC3E}">
        <p14:creationId xmlns:p14="http://schemas.microsoft.com/office/powerpoint/2010/main" val="977684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617086" y="908720"/>
            <a:ext cx="590982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Невозможно расшифровать КИМ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98" y="1700808"/>
            <a:ext cx="9037004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Данное сообщение об ошибке может появиться на этапе печати КИМ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ключ доступа к КИМ (как минимум имя ключа должно содержать корректный номер региона и дату экзамена): ключ можно изменить через ссылку «Изменить настройки».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что подсистема криптозащиты запущена и корректно функционирует, см. ранее слайд ПО Печати КИМ «не видит»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корректность данных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средствами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см. ранее слайды ПО Печати КИМ «не видит»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</p:txBody>
      </p:sp>
    </p:spTree>
    <p:extLst>
      <p:ext uri="{BB962C8B-B14F-4D97-AF65-F5344CB8AC3E}">
        <p14:creationId xmlns:p14="http://schemas.microsoft.com/office/powerpoint/2010/main" val="1904138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898299" y="980728"/>
            <a:ext cx="7347402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Плохое качество печати, неисправность принтера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98" y="1720840"/>
            <a:ext cx="90370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Организатор в аудитории должен остановить печать КИМ и пригласить технического специалиста.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зависимости от ситуации необходимо либо заменить картридж в принтере, либо принтер целиком.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После замены принтера необходимо внести изменения в настройки ПО Печати КИМ, используя ссылку «Изменить настройки».</a:t>
            </a:r>
          </a:p>
        </p:txBody>
      </p:sp>
    </p:spTree>
    <p:extLst>
      <p:ext uri="{BB962C8B-B14F-4D97-AF65-F5344CB8AC3E}">
        <p14:creationId xmlns:p14="http://schemas.microsoft.com/office/powerpoint/2010/main" val="426205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5465094" y="908720"/>
            <a:ext cx="3562300" cy="299591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Член ГЭК находится 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760040" y="3153370"/>
            <a:ext cx="229711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760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3422278" y="3153370"/>
            <a:ext cx="2295525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15337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gray">
          <a:xfrm>
            <a:off x="986417" y="2348880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760040" y="3253147"/>
            <a:ext cx="23430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контролируют передачу статуса о завершении экзамена в ППЭ в систему мониторинга готовности ППЭ с помощью рабочей станции в штабе ППЭ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3427040" y="2366345"/>
            <a:ext cx="2438400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94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3417370" y="3559267"/>
            <a:ext cx="234308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сканирование переданных бланков, оформленных форм ППЭ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3387530" y="2514382"/>
            <a:ext cx="2517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747611" y="2514382"/>
            <a:ext cx="11304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74700" y="3376257"/>
            <a:ext cx="23430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сверяет данные о количестве отсканированных бланков по аудиториям, указанные на Станции сканирования в ППЭ с количеством из формы ППЭ-13-02 МАШ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29" name="Freeform 15"/>
          <p:cNvSpPr>
            <a:spLocks/>
          </p:cNvSpPr>
          <p:nvPr/>
        </p:nvSpPr>
        <p:spPr bwMode="gray">
          <a:xfrm rot="1332565">
            <a:off x="2555883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Freeform 16"/>
          <p:cNvSpPr>
            <a:spLocks/>
          </p:cNvSpPr>
          <p:nvPr/>
        </p:nvSpPr>
        <p:spPr bwMode="gray">
          <a:xfrm rot="1754271">
            <a:off x="5508633" y="1412622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037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 txBox="1">
            <a:spLocks/>
          </p:cNvSpPr>
          <p:nvPr/>
        </p:nvSpPr>
        <p:spPr>
          <a:xfrm>
            <a:off x="5465094" y="836712"/>
            <a:ext cx="3562300" cy="299591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Член ГЭК находится 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760040" y="3153370"/>
            <a:ext cx="229711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760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3422278" y="3153370"/>
            <a:ext cx="2295525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15337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gray">
          <a:xfrm>
            <a:off x="1414021" y="2514382"/>
            <a:ext cx="11304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  <a:endParaRPr lang="ru-RU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760040" y="3462099"/>
            <a:ext cx="23430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все данные по всем аудиториям корректны, подключает к Станции сканирования в ППЭ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3427040" y="2366345"/>
            <a:ext cx="2438400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94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3417370" y="3673017"/>
            <a:ext cx="23430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экспорт электронных образов бланков и форм ППЭ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3387530" y="2514382"/>
            <a:ext cx="2517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321568" y="239308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74700" y="3376257"/>
            <a:ext cx="234308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контролируют передачу техническим специалистом электронных журналов сканирования в систему мониторинга готовности ППЭ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sp>
        <p:nvSpPr>
          <p:cNvPr id="20" name="Freeform 15"/>
          <p:cNvSpPr>
            <a:spLocks/>
          </p:cNvSpPr>
          <p:nvPr/>
        </p:nvSpPr>
        <p:spPr bwMode="gray">
          <a:xfrm rot="1332565">
            <a:off x="2555883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Freeform 16"/>
          <p:cNvSpPr>
            <a:spLocks/>
          </p:cNvSpPr>
          <p:nvPr/>
        </p:nvSpPr>
        <p:spPr bwMode="gray">
          <a:xfrm rot="1754271">
            <a:off x="5508633" y="1412622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Заголовок 2">
            <a:extLst>
              <a:ext uri="{FF2B5EF4-FFF2-40B4-BE49-F238E27FC236}">
                <a16:creationId xmlns:a16="http://schemas.microsoft.com/office/drawing/2014/main" id="{A9F60886-95A9-41A5-A1F3-4C5D30FB151B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093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 txBox="1">
            <a:spLocks/>
          </p:cNvSpPr>
          <p:nvPr/>
        </p:nvSpPr>
        <p:spPr>
          <a:xfrm>
            <a:off x="5465094" y="980728"/>
            <a:ext cx="3562300" cy="299591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0" rIns="91440" bIns="0" rtlCol="0">
            <a:noAutofit/>
          </a:bodyPr>
          <a:lstStyle/>
          <a:p>
            <a:pPr lvl="0"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Член ГЭК находится в Штабе ППЭ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251520" y="3153370"/>
            <a:ext cx="229711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25152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2878850" y="3153370"/>
            <a:ext cx="2838953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6086103" y="315337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258471" y="3784060"/>
            <a:ext cx="2343088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контролируют получение статуса о передаче бланков в РЦОИ после завершения передачи всех пакетов бланков в РЦОИ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2849788" y="2366345"/>
            <a:ext cx="3015652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gray">
          <a:xfrm>
            <a:off x="6094040" y="234888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gray">
          <a:xfrm>
            <a:off x="2849788" y="3376257"/>
            <a:ext cx="289777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 в Штабе ППЭ подтверждения от РЦОИ факта успешного получения и расшифровки переданного пакета данных с электронными образами бланков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2791574" y="2348880"/>
            <a:ext cx="3113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321568" y="239308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6074700" y="3622665"/>
            <a:ext cx="2343088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пересчитывают все бланки, упаковывают в один возвратный доставочный пакет на каждую аудиторию </a:t>
            </a:r>
          </a:p>
        </p:txBody>
      </p:sp>
      <p:sp>
        <p:nvSpPr>
          <p:cNvPr id="20" name="Freeform 15"/>
          <p:cNvSpPr>
            <a:spLocks/>
          </p:cNvSpPr>
          <p:nvPr/>
        </p:nvSpPr>
        <p:spPr bwMode="gray">
          <a:xfrm rot="1332565">
            <a:off x="2555883" y="1412622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Freeform 16"/>
          <p:cNvSpPr>
            <a:spLocks/>
          </p:cNvSpPr>
          <p:nvPr/>
        </p:nvSpPr>
        <p:spPr bwMode="gray">
          <a:xfrm rot="1754271">
            <a:off x="5508633" y="1412622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gray">
          <a:xfrm>
            <a:off x="479455" y="2393083"/>
            <a:ext cx="19825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Заголовок 2">
            <a:extLst>
              <a:ext uri="{FF2B5EF4-FFF2-40B4-BE49-F238E27FC236}">
                <a16:creationId xmlns:a16="http://schemas.microsoft.com/office/drawing/2014/main" id="{9B432FB9-5DB6-40DD-B7D9-7BDEE5C55C51}"/>
              </a:ext>
            </a:extLst>
          </p:cNvPr>
          <p:cNvSpPr txBox="1">
            <a:spLocks/>
          </p:cNvSpPr>
          <p:nvPr/>
        </p:nvSpPr>
        <p:spPr>
          <a:xfrm>
            <a:off x="457200" y="15875"/>
            <a:ext cx="8229600" cy="576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Перевод бланков ответов участников ЕГЭ</a:t>
            </a:r>
            <a:b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электронный вид в ППЭ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461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6382" y="2964684"/>
            <a:ext cx="8631237" cy="9286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28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(МЕТОДИЧЕСКИЕ МАТЕРИАЛЫ)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24" y="908720"/>
            <a:ext cx="8568952" cy="5040560"/>
          </a:xfrm>
          <a:prstGeom prst="round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Портал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ege.edu.ru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www.obrnadzor.gov.ru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Региональные документы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Министерства образования Московской области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www.minomos.ru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регионального центра обработки информации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rcoi.net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57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75978"/>
            <a:ext cx="1312863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54"/>
          <p:cNvGrpSpPr>
            <a:grpSpLocks/>
          </p:cNvGrpSpPr>
          <p:nvPr/>
        </p:nvGrpSpPr>
        <p:grpSpPr bwMode="auto">
          <a:xfrm>
            <a:off x="323850" y="2349500"/>
            <a:ext cx="1031875" cy="1223963"/>
            <a:chOff x="7460870" y="4603358"/>
            <a:chExt cx="1526988" cy="1849978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6617" y="495367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8059920" y="56687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8059920" y="523921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8059920" y="53831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8059920" y="55247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8059920" y="581028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8059920" y="595425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8059920" y="609581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8059920" y="623978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Загнутый угол 26"/>
            <p:cNvSpPr/>
            <p:nvPr/>
          </p:nvSpPr>
          <p:spPr>
            <a:xfrm>
              <a:off x="7676998" y="4797714"/>
              <a:ext cx="1071241" cy="1499657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7817950" y="5085649"/>
              <a:ext cx="7869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827347" y="52488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7827347" y="539037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827347" y="553434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7827347" y="5678312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7827347" y="58198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827347" y="596384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827347" y="61054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Загнутый угол 35"/>
            <p:cNvSpPr/>
            <p:nvPr/>
          </p:nvSpPr>
          <p:spPr>
            <a:xfrm>
              <a:off x="7460870" y="460335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604173" y="481691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604173" y="496087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604173" y="510244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604173" y="52464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7604173" y="5387979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7604173" y="55319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7604173" y="567591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604173" y="58174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Прямоугольник 62"/>
          <p:cNvSpPr>
            <a:spLocks noChangeArrowheads="1"/>
          </p:cNvSpPr>
          <p:nvPr/>
        </p:nvSpPr>
        <p:spPr bwMode="auto">
          <a:xfrm>
            <a:off x="-145231" y="3610675"/>
            <a:ext cx="1956569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файлы: исходные КИМ</a:t>
            </a:r>
          </a:p>
        </p:txBody>
      </p:sp>
      <p:sp>
        <p:nvSpPr>
          <p:cNvPr id="46" name="Прямоугольник 63"/>
          <p:cNvSpPr>
            <a:spLocks noChangeArrowheads="1"/>
          </p:cNvSpPr>
          <p:nvPr/>
        </p:nvSpPr>
        <p:spPr bwMode="auto">
          <a:xfrm>
            <a:off x="2812231" y="1835507"/>
            <a:ext cx="20234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 с КИМ</a:t>
            </a:r>
          </a:p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 шифрование по ГОСТ</a:t>
            </a:r>
          </a:p>
        </p:txBody>
      </p:sp>
      <p:sp>
        <p:nvSpPr>
          <p:cNvPr id="47" name="Прямоугольник 69"/>
          <p:cNvSpPr>
            <a:spLocks noChangeArrowheads="1"/>
          </p:cNvSpPr>
          <p:nvPr/>
        </p:nvSpPr>
        <p:spPr bwMode="auto">
          <a:xfrm>
            <a:off x="4504333" y="2852738"/>
            <a:ext cx="294798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Доставочные пакеты</a:t>
            </a:r>
          </a:p>
        </p:txBody>
      </p:sp>
      <p:pic>
        <p:nvPicPr>
          <p:cNvPr id="48" name="Picture 4" descr="http://www.pereezd-moskva.ru/images/pack/korob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5958" y="1196975"/>
            <a:ext cx="2214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Выгнутая влево стрелка 48"/>
          <p:cNvSpPr/>
          <p:nvPr/>
        </p:nvSpPr>
        <p:spPr>
          <a:xfrm rot="18233031" flipH="1">
            <a:off x="4897956" y="682625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Выгнутая влево стрелка 49"/>
          <p:cNvSpPr/>
          <p:nvPr/>
        </p:nvSpPr>
        <p:spPr>
          <a:xfrm rot="3573723">
            <a:off x="6498683" y="705324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86"/>
          <p:cNvSpPr>
            <a:spLocks noChangeArrowheads="1"/>
          </p:cNvSpPr>
          <p:nvPr/>
        </p:nvSpPr>
        <p:spPr bwMode="auto">
          <a:xfrm>
            <a:off x="7020272" y="1811432"/>
            <a:ext cx="208121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комплекты участников</a:t>
            </a:r>
          </a:p>
        </p:txBody>
      </p:sp>
      <p:pic>
        <p:nvPicPr>
          <p:cNvPr id="52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5800" y="3645024"/>
            <a:ext cx="9858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88"/>
          <p:cNvSpPr>
            <a:spLocks noChangeArrowheads="1"/>
          </p:cNvSpPr>
          <p:nvPr/>
        </p:nvSpPr>
        <p:spPr bwMode="auto">
          <a:xfrm>
            <a:off x="6952009" y="4725766"/>
            <a:ext cx="21602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ЭП</a:t>
            </a:r>
          </a:p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персональный пароль</a:t>
            </a:r>
          </a:p>
        </p:txBody>
      </p:sp>
      <p:sp>
        <p:nvSpPr>
          <p:cNvPr id="54" name="Прямоугольник 94"/>
          <p:cNvSpPr>
            <a:spLocks noChangeArrowheads="1"/>
          </p:cNvSpPr>
          <p:nvPr/>
        </p:nvSpPr>
        <p:spPr bwMode="auto">
          <a:xfrm>
            <a:off x="2835275" y="4586412"/>
            <a:ext cx="17367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sp>
        <p:nvSpPr>
          <p:cNvPr id="55" name="Прямоугольник 95"/>
          <p:cNvSpPr>
            <a:spLocks noChangeArrowheads="1"/>
          </p:cNvSpPr>
          <p:nvPr/>
        </p:nvSpPr>
        <p:spPr bwMode="auto">
          <a:xfrm>
            <a:off x="4123333" y="5750292"/>
            <a:ext cx="3456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 для 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доступ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pic>
        <p:nvPicPr>
          <p:cNvPr id="56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4313" y="4768850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952750" y="3284538"/>
            <a:ext cx="5448300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Выгнутая влево стрелка 57"/>
          <p:cNvSpPr/>
          <p:nvPr/>
        </p:nvSpPr>
        <p:spPr>
          <a:xfrm rot="18066227" flipH="1">
            <a:off x="4805363" y="3494087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Выгнутая влево стрелка 58"/>
          <p:cNvSpPr/>
          <p:nvPr/>
        </p:nvSpPr>
        <p:spPr>
          <a:xfrm rot="3512002">
            <a:off x="6560344" y="3525044"/>
            <a:ext cx="373062" cy="1314450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133"/>
          <p:cNvSpPr>
            <a:spLocks noChangeArrowheads="1"/>
          </p:cNvSpPr>
          <p:nvPr/>
        </p:nvSpPr>
        <p:spPr bwMode="auto">
          <a:xfrm>
            <a:off x="1331913" y="2781300"/>
            <a:ext cx="1676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Шифрование КИМ</a:t>
            </a:r>
          </a:p>
        </p:txBody>
      </p:sp>
      <p:sp>
        <p:nvSpPr>
          <p:cNvPr id="61" name="Стрелка вправо 60"/>
          <p:cNvSpPr/>
          <p:nvPr/>
        </p:nvSpPr>
        <p:spPr>
          <a:xfrm rot="2128450">
            <a:off x="2028825" y="3598863"/>
            <a:ext cx="979488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19471550" flipV="1">
            <a:off x="2032000" y="201136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Picture 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1979" y="852836"/>
            <a:ext cx="1063997" cy="106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4028" y="1428900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64502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8385" y="4221088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Прямоугольник 133"/>
          <p:cNvSpPr>
            <a:spLocks noChangeArrowheads="1"/>
          </p:cNvSpPr>
          <p:nvPr/>
        </p:nvSpPr>
        <p:spPr bwMode="auto">
          <a:xfrm>
            <a:off x="5076056" y="745540"/>
            <a:ext cx="1676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ЭМ</a:t>
            </a:r>
          </a:p>
        </p:txBody>
      </p:sp>
      <p:sp>
        <p:nvSpPr>
          <p:cNvPr id="68" name="Прямоугольник 133"/>
          <p:cNvSpPr>
            <a:spLocks noChangeArrowheads="1"/>
          </p:cNvSpPr>
          <p:nvPr/>
        </p:nvSpPr>
        <p:spPr bwMode="auto">
          <a:xfrm>
            <a:off x="5076056" y="3429000"/>
            <a:ext cx="1676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ключей для членов ГЭК</a:t>
            </a:r>
          </a:p>
        </p:txBody>
      </p:sp>
      <p:pic>
        <p:nvPicPr>
          <p:cNvPr id="69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517232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196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016" y="1106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2" name="Объект 1"/>
          <p:cNvSpPr>
            <a:spLocks noGrp="1"/>
          </p:cNvSpPr>
          <p:nvPr>
            <p:ph type="subTitle" idx="4294967295"/>
          </p:nvPr>
        </p:nvSpPr>
        <p:spPr>
          <a:xfrm>
            <a:off x="143508" y="692696"/>
            <a:ext cx="8856984" cy="36004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техническому оснащению ППЭ для печати КИМ в аудиториях ППЭ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185784"/>
              </p:ext>
            </p:extLst>
          </p:nvPr>
        </p:nvGraphicFramePr>
        <p:xfrm>
          <a:off x="143508" y="1109013"/>
          <a:ext cx="8856984" cy="51282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val="2933161108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val="1709811552"/>
                    </a:ext>
                  </a:extLst>
                </a:gridCol>
              </a:tblGrid>
              <a:tr h="4986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0840042"/>
                  </a:ext>
                </a:extLst>
              </a:tr>
              <a:tr h="6243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печати КИМ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аудиторию (+ 1 резервная станция печати с принтером на 3-4 аудитории)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363576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Локальный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 станцию печати КИМ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85559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картриджи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каждого локального принтера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4930762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авторизации (Рабочая станция в штабе ППЭ)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(+ резервная станция)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361686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USB-модем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2181129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внешний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)-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ROM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773257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Флеш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-накопитель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8617876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Токен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каждого члена ГЭК, не менее 2 на ППЭ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28661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9965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729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696"/>
            <a:ext cx="8713788" cy="1180241"/>
          </a:xfrm>
        </p:spPr>
        <p:txBody>
          <a:bodyPr>
            <a:noAutofit/>
          </a:bodyPr>
          <a:lstStyle/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Количество членов ГЭК, назначенных в ППЭ, определяется из расчета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один член ГЭК на каждые пять аудиторий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но не менее двух членов ГЭК на ППЭ.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55575" y="2204864"/>
            <a:ext cx="88138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3" name="Picture 2" descr="C:\Users\adeynichenko\Desktop\УСКОМ 2014\Презентация по технологии для обучающего семинара\картинки\1412353796_Box_Emp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81128"/>
            <a:ext cx="1266212" cy="126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adeynichenko\Desktop\УСКОМ 2014\Презентация по технологии для обучающего семинара\картинки\1412353949_C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9" y="4696264"/>
            <a:ext cx="892976" cy="8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Users\adeynichenko\Desktop\УСКОМ 2014\Презентация по технологии для обучающего семинара\картинки\1412354914_Gmail_Sob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725144"/>
            <a:ext cx="1040643" cy="103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право 25"/>
          <p:cNvSpPr/>
          <p:nvPr/>
        </p:nvSpPr>
        <p:spPr>
          <a:xfrm>
            <a:off x="1907704" y="5013176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067944" y="5013176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print"/>
          <a:srcRect l="13701" t="9134" r="4090" b="13225"/>
          <a:stretch>
            <a:fillRect/>
          </a:stretch>
        </p:blipFill>
        <p:spPr bwMode="auto">
          <a:xfrm>
            <a:off x="7308304" y="458112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люс 28"/>
          <p:cNvSpPr/>
          <p:nvPr/>
        </p:nvSpPr>
        <p:spPr>
          <a:xfrm>
            <a:off x="6228184" y="4797152"/>
            <a:ext cx="805262" cy="76249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0"/>
          <p:cNvSpPr>
            <a:spLocks noChangeArrowheads="1"/>
          </p:cNvSpPr>
          <p:nvPr/>
        </p:nvSpPr>
        <p:spPr bwMode="auto">
          <a:xfrm>
            <a:off x="251520" y="5661248"/>
            <a:ext cx="1233821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короб</a:t>
            </a:r>
          </a:p>
        </p:txBody>
      </p:sp>
      <p:sp>
        <p:nvSpPr>
          <p:cNvPr id="31" name="Прямоугольник 41"/>
          <p:cNvSpPr>
            <a:spLocks noChangeArrowheads="1"/>
          </p:cNvSpPr>
          <p:nvPr/>
        </p:nvSpPr>
        <p:spPr bwMode="auto">
          <a:xfrm>
            <a:off x="2483768" y="5661248"/>
            <a:ext cx="1234884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пакет</a:t>
            </a:r>
          </a:p>
        </p:txBody>
      </p:sp>
      <p:sp>
        <p:nvSpPr>
          <p:cNvPr id="32" name="Прямоугольник 42"/>
          <p:cNvSpPr>
            <a:spLocks noChangeArrowheads="1"/>
          </p:cNvSpPr>
          <p:nvPr/>
        </p:nvSpPr>
        <p:spPr bwMode="auto">
          <a:xfrm>
            <a:off x="4355976" y="5661248"/>
            <a:ext cx="183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Компакт-диск с электронными КИМ</a:t>
            </a:r>
          </a:p>
        </p:txBody>
      </p:sp>
      <p:sp>
        <p:nvSpPr>
          <p:cNvPr id="33" name="Прямоугольник 43"/>
          <p:cNvSpPr>
            <a:spLocks noChangeArrowheads="1"/>
          </p:cNvSpPr>
          <p:nvPr/>
        </p:nvSpPr>
        <p:spPr bwMode="auto">
          <a:xfrm>
            <a:off x="7117904" y="5733256"/>
            <a:ext cx="184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ИК с бланками регистрации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15106" y="2381697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Электронные КИМ шифруются пакетами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по 15 и 5 штук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(по аналогии с доставочными пакетами ЭМ в бумажном виде), записываются на компакт-диск и вкладываются в доставочный пакет (в пакет в электронном виде вкладываются именно те КИМ, которые должны были бы содержаться в ИК в бумажном виде).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0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701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использования электронных КИМ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55575" y="3573016"/>
            <a:ext cx="88138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696"/>
            <a:ext cx="8713788" cy="2735610"/>
          </a:xfrm>
        </p:spPr>
        <p:txBody>
          <a:bodyPr>
            <a:noAutofit/>
          </a:bodyPr>
          <a:lstStyle/>
          <a:p>
            <a:pPr marL="0" indent="450850" algn="just">
              <a:lnSpc>
                <a:spcPct val="150000"/>
              </a:lnSpc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процедуры расшифровки электронных КИМ необходимо наличие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ключа доступа к КИМ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ключа шифрования члена ГЭК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записанного на защищенный внешний носитель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токен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7950" y="4026594"/>
            <a:ext cx="122872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40"/>
          <p:cNvSpPr>
            <a:spLocks noChangeArrowheads="1"/>
          </p:cNvSpPr>
          <p:nvPr/>
        </p:nvSpPr>
        <p:spPr bwMode="auto">
          <a:xfrm>
            <a:off x="2028030" y="5379610"/>
            <a:ext cx="2468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pic>
        <p:nvPicPr>
          <p:cNvPr id="25" name="Picture 4" descr="http://upload.wikimedia.org/wikipedia/commons/thumb/6/65/Usbdrive_icon.svg/220px-Usbdrive_icon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438" y="4023419"/>
            <a:ext cx="11557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42"/>
          <p:cNvSpPr>
            <a:spLocks noChangeArrowheads="1"/>
          </p:cNvSpPr>
          <p:nvPr/>
        </p:nvSpPr>
        <p:spPr bwMode="auto">
          <a:xfrm>
            <a:off x="4821623" y="5379808"/>
            <a:ext cx="15613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sp>
        <p:nvSpPr>
          <p:cNvPr id="27" name="Плюс 26"/>
          <p:cNvSpPr/>
          <p:nvPr/>
        </p:nvSpPr>
        <p:spPr>
          <a:xfrm>
            <a:off x="4100513" y="4238873"/>
            <a:ext cx="769937" cy="72072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люс 27"/>
          <p:cNvSpPr/>
          <p:nvPr/>
        </p:nvSpPr>
        <p:spPr>
          <a:xfrm>
            <a:off x="1639888" y="4230935"/>
            <a:ext cx="769937" cy="71913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люс 28"/>
          <p:cNvSpPr/>
          <p:nvPr/>
        </p:nvSpPr>
        <p:spPr>
          <a:xfrm>
            <a:off x="6405563" y="4184898"/>
            <a:ext cx="769937" cy="719137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7"/>
          <p:cNvSpPr>
            <a:spLocks noChangeArrowheads="1"/>
          </p:cNvSpPr>
          <p:nvPr/>
        </p:nvSpPr>
        <p:spPr bwMode="auto">
          <a:xfrm>
            <a:off x="7064263" y="5190232"/>
            <a:ext cx="197666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Специализированное программное обеспечение</a:t>
            </a:r>
          </a:p>
        </p:txBody>
      </p:sp>
      <p:pic>
        <p:nvPicPr>
          <p:cNvPr id="31" name="Picture 4" descr="http://softoplace.ru/images/test/system_information_view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3138" y="3717032"/>
            <a:ext cx="1458912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49"/>
          <p:cNvSpPr>
            <a:spLocks noChangeArrowheads="1"/>
          </p:cNvSpPr>
          <p:nvPr/>
        </p:nvSpPr>
        <p:spPr bwMode="auto">
          <a:xfrm>
            <a:off x="-275431" y="5226764"/>
            <a:ext cx="23939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КИМ на компакт-диске в доставочном пакете </a:t>
            </a:r>
          </a:p>
        </p:txBody>
      </p:sp>
      <p:pic>
        <p:nvPicPr>
          <p:cNvPr id="33" name="Picture 2" descr="http://www.softcom.ua/main/about/images/certificate-icon.png"/>
          <p:cNvPicPr>
            <a:picLocks noChangeAspect="1" noChangeArrowheads="1"/>
          </p:cNvPicPr>
          <p:nvPr/>
        </p:nvPicPr>
        <p:blipFill>
          <a:blip r:embed="rId5" cstate="print"/>
          <a:srcRect l="8859" t="19196" r="9930" b="18790"/>
          <a:stretch>
            <a:fillRect/>
          </a:stretch>
        </p:blipFill>
        <p:spPr bwMode="auto">
          <a:xfrm>
            <a:off x="4943475" y="4678610"/>
            <a:ext cx="5921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 descr="http://winda41.ru/d/472881/d/241814806_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200" y="3753544"/>
            <a:ext cx="1436688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6015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150"/>
            <a:ext cx="8713788" cy="3165475"/>
          </a:xfrm>
        </p:spPr>
        <p:txBody>
          <a:bodyPr>
            <a:noAutofit/>
          </a:bodyPr>
          <a:lstStyle/>
          <a:p>
            <a:pPr marL="0" indent="45085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проведения экзамена по процедуре печати КИМ в аудиториях ППЭ: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Доставочный пакет содержит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ИК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компакт-диск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компакт-диск записаны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электронные КИМ </a:t>
            </a: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ИК содержит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бланк регистрации, бланк ответов №1 и 2 бланка ответов №2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pPr marL="0" lvl="2" indent="534988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Ø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Используются пакеты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 5 и по 15 ИК</a:t>
            </a:r>
          </a:p>
          <a:p>
            <a:pPr marL="0" indent="45085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701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экзаменационных материалов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55575" y="4058488"/>
            <a:ext cx="88138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3" name="Picture 2" descr="C:\Users\adeynichenko\Desktop\УСКОМ 2014\Презентация по технологии для обучающего семинара\картинки\1412353796_Box_Emp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30496"/>
            <a:ext cx="1266212" cy="126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adeynichenko\Desktop\УСКОМ 2014\Презентация по технологии для обучающего семинара\картинки\1412353949_C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9" y="4245632"/>
            <a:ext cx="892976" cy="89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Users\adeynichenko\Desktop\УСКОМ 2014\Презентация по технологии для обучающего семинара\картинки\1412354914_Gmail_Sob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74512"/>
            <a:ext cx="1040643" cy="103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право 25"/>
          <p:cNvSpPr/>
          <p:nvPr/>
        </p:nvSpPr>
        <p:spPr>
          <a:xfrm>
            <a:off x="1907704" y="4562544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067944" y="4562544"/>
            <a:ext cx="400974" cy="38517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print"/>
          <a:srcRect l="13701" t="9134" r="4090" b="13225"/>
          <a:stretch>
            <a:fillRect/>
          </a:stretch>
        </p:blipFill>
        <p:spPr bwMode="auto">
          <a:xfrm>
            <a:off x="7308304" y="4130496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люс 28"/>
          <p:cNvSpPr/>
          <p:nvPr/>
        </p:nvSpPr>
        <p:spPr>
          <a:xfrm>
            <a:off x="6228184" y="4346520"/>
            <a:ext cx="805262" cy="762495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40"/>
          <p:cNvSpPr>
            <a:spLocks noChangeArrowheads="1"/>
          </p:cNvSpPr>
          <p:nvPr/>
        </p:nvSpPr>
        <p:spPr bwMode="auto">
          <a:xfrm>
            <a:off x="251520" y="5210616"/>
            <a:ext cx="1233821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короб</a:t>
            </a:r>
          </a:p>
        </p:txBody>
      </p:sp>
      <p:sp>
        <p:nvSpPr>
          <p:cNvPr id="31" name="Прямоугольник 41"/>
          <p:cNvSpPr>
            <a:spLocks noChangeArrowheads="1"/>
          </p:cNvSpPr>
          <p:nvPr/>
        </p:nvSpPr>
        <p:spPr bwMode="auto">
          <a:xfrm>
            <a:off x="2483768" y="5210616"/>
            <a:ext cx="1234884" cy="52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Доставочный пакет</a:t>
            </a:r>
          </a:p>
        </p:txBody>
      </p:sp>
      <p:sp>
        <p:nvSpPr>
          <p:cNvPr id="32" name="Прямоугольник 42"/>
          <p:cNvSpPr>
            <a:spLocks noChangeArrowheads="1"/>
          </p:cNvSpPr>
          <p:nvPr/>
        </p:nvSpPr>
        <p:spPr bwMode="auto">
          <a:xfrm>
            <a:off x="4355976" y="5210616"/>
            <a:ext cx="183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Компакт-диск с электронными КИМ</a:t>
            </a:r>
          </a:p>
        </p:txBody>
      </p:sp>
      <p:sp>
        <p:nvSpPr>
          <p:cNvPr id="33" name="Прямоугольник 43"/>
          <p:cNvSpPr>
            <a:spLocks noChangeArrowheads="1"/>
          </p:cNvSpPr>
          <p:nvPr/>
        </p:nvSpPr>
        <p:spPr bwMode="auto">
          <a:xfrm>
            <a:off x="7117904" y="5282624"/>
            <a:ext cx="18465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 или 15 ИК с бланками 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122573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11" name="Содержимое 2"/>
          <p:cNvSpPr>
            <a:spLocks noGrp="1"/>
          </p:cNvSpPr>
          <p:nvPr>
            <p:ph idx="4294967295"/>
          </p:nvPr>
        </p:nvSpPr>
        <p:spPr>
          <a:xfrm>
            <a:off x="215900" y="4877668"/>
            <a:ext cx="8712200" cy="93610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 Подписанный протокол остается на хранение в ППЭ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**Акт передается в систему мониторинга готовности ППЭ с помощью рабочей станции в штабе ППЭ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852936"/>
            <a:ext cx="8649834" cy="201657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Провести контроль готовности ППЭ к проведению экзамена. Заполнить форму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ППЭ-01-01 «Протокол технической готовности аудитории для печати КИМ в аудитории ППЭ»*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Сохранить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-накопитель электронный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акт технической готовности**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для передачи в систему мониторинга готовности ППЭ на всех рабочих станциях печати КИМ в каждой аудитории.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stCxn id="23" idx="2"/>
            <a:endCxn id="20" idx="0"/>
          </p:cNvCxnSpPr>
          <p:nvPr/>
        </p:nvCxnSpPr>
        <p:spPr>
          <a:xfrm>
            <a:off x="4572000" y="1340768"/>
            <a:ext cx="0" cy="151216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1925706" y="1628800"/>
            <a:ext cx="5292588" cy="864096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совместно с техническим специалистом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468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11424</TotalTime>
  <Words>2042</Words>
  <Application>Microsoft Office PowerPoint</Application>
  <PresentationFormat>Экран (4:3)</PresentationFormat>
  <Paragraphs>253</Paragraphs>
  <Slides>29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Times New Roman</vt:lpstr>
      <vt:lpstr>Wingdings</vt:lpstr>
      <vt:lpstr>Тема Office</vt:lpstr>
      <vt:lpstr>1_Тема Office</vt:lpstr>
      <vt:lpstr>2_Тема Office</vt:lpstr>
      <vt:lpstr>ПОДГОТОВКА И ПРОВЕДЕНИЕ ЕГЭ В ПУНКТАХ ПРОВЕДЕНИЯ ЭКЗАМЕНОВ  С ПРИМЕНЕНИЕМ ТЕХНОЛОГИИ ПЕЧАТИ КИМ В АУДИТОРИЯХ ППЭ И ПЕРЕВОДА БЛАНКОВ ОТВЕТОВ УЧАСТНИКОВ ЕГЭ В ЭЛЕКТРОННЫЙ ВИД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экзамену</vt:lpstr>
      <vt:lpstr>Презентация PowerPoint</vt:lpstr>
      <vt:lpstr>подготовка к экзамену</vt:lpstr>
      <vt:lpstr>подготовка к экзамену</vt:lpstr>
      <vt:lpstr>подготовка к экзамену</vt:lpstr>
      <vt:lpstr>проведение экзамена</vt:lpstr>
      <vt:lpstr>Презентация PowerPoint</vt:lpstr>
      <vt:lpstr>проведение экзамена</vt:lpstr>
      <vt:lpstr>Дополнительная печать КИМ в аудиториях ППЭ</vt:lpstr>
      <vt:lpstr>завершение экзамена</vt:lpstr>
      <vt:lpstr>Презентация PowerPoint</vt:lpstr>
      <vt:lpstr>Нештатные ситуации</vt:lpstr>
      <vt:lpstr>Нештатные ситуации</vt:lpstr>
      <vt:lpstr>Нештатные ситуации</vt:lpstr>
      <vt:lpstr>Нештатные ситуации</vt:lpstr>
      <vt:lpstr>Нештатные ситуации</vt:lpstr>
      <vt:lpstr>Нештатные ситуации</vt:lpstr>
      <vt:lpstr>Перевод бланков ответов участников ЕГЭ в электронный вид в ППЭ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И ПРОВЕДЕНИЕ ЕГЭ В ПУНКТАХ ПРОВЕДЕНИЯ ЭКЗАМЕНОВ НА ТЕРРИТОРИИ МОСКОВСКОЙ ОБЛАСТИ  В 2016 ГОДУ</dc:title>
  <dc:creator>Максим Шкитов</dc:creator>
  <cp:lastModifiedBy>Михаил Коренев</cp:lastModifiedBy>
  <cp:revision>103</cp:revision>
  <dcterms:created xsi:type="dcterms:W3CDTF">2016-02-29T08:11:06Z</dcterms:created>
  <dcterms:modified xsi:type="dcterms:W3CDTF">2017-08-15T07:07:29Z</dcterms:modified>
</cp:coreProperties>
</file>