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0" r:id="rId4"/>
    <p:sldId id="261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>
      <p:cViewPr varScale="1">
        <p:scale>
          <a:sx n="110" d="100"/>
          <a:sy n="110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EAA6D-0C70-4E5B-B55D-9DB4E39BA249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301D-9CDF-4064-BEC7-149C79E3C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32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3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363" y="2559051"/>
            <a:ext cx="8459787" cy="20303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ПОДГОТОВКА И ПРОВЕДЕНИЕ ЕГЭ В ПУНКТАХ ПРОВЕДЕНИЯ ЭКЗАМЕНОВ 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 ПРИМЕНЕНИЕМ ТЕХНОЛОГИИ ПЕЧАТИ КИМ В АУДИТОРИЯХ ППЭ И ПЕРЕВОДА БЛАНКОВ ОТВЕТОВ УЧАСТНИКОВ ЕГЭ В ЭЛЕКТРОННЫЙ ВИД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60363" y="981075"/>
            <a:ext cx="8459787" cy="1223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66A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08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27262" y="2708920"/>
            <a:ext cx="8208912" cy="331236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обнаружения участником ЕГЭ брака или некомплектности выданного ему ИК (весь комплект - ИК и КИМ - подлежат полной замене)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порчи материалов ИК или КИМ участником ЕГЭ (весь комплект - ИК и КИМ - подлежат полной замене)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любого технического сбоя в процессе печати КИМ (весь комплект - ИК и КИМ - подлежат полной замене)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опоздания участника ЕГЭ (печатается и комплектуется новый комплект КИМ и ИК)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3568" y="908720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станции печати производит раздачу распечатанных КИМ, скомплектованных с индивидуальными комплектами всем участникам экзамена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206084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КИМ выполняется в случаях:</a:t>
            </a:r>
          </a:p>
        </p:txBody>
      </p:sp>
    </p:spTree>
    <p:extLst>
      <p:ext uri="{BB962C8B-B14F-4D97-AF65-F5344CB8AC3E}">
        <p14:creationId xmlns:p14="http://schemas.microsoft.com/office/powerpoint/2010/main" val="179637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27262" y="1412776"/>
            <a:ext cx="8208912" cy="446449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Пригласить в аудиторию члена ГЭК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причину выполнения дополнительной печати, при необходимости запросите резервный пакет с экзаменационными материалами и установите в CD-привод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компакт-диск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кнопку «Дополнительная печать»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Подтвердите необходимость печати в диалоговом окне кнопкой «Напечатать»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Попросите члена ГЭК подключить к станции печати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нажмите кнопку «Обновить информацию 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ГЭК»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Попросите члена ГЭК ввести пароль доступа 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количество дополнительных КИМ, которые необходимо распечатать, и продемонстрируйте введенное значение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ГЭК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Нажмите кнопку «Печать КИМ»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теперь может отключить свой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908720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дополнительной печати необходимо:</a:t>
            </a:r>
          </a:p>
        </p:txBody>
      </p:sp>
    </p:spTree>
    <p:extLst>
      <p:ext uri="{BB962C8B-B14F-4D97-AF65-F5344CB8AC3E}">
        <p14:creationId xmlns:p14="http://schemas.microsoft.com/office/powerpoint/2010/main" val="3313570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3568" y="908720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печати КИМ могут возникнуть ситуации, когда продолжение печати КИМ невозможно или требует прекращения</a:t>
            </a:r>
            <a:endParaRPr lang="ru-RU" sz="24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085816"/>
            <a:ext cx="76328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ошибочно введено количество распечатываемых КИМ, превышающее количество участников экзамена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КИМ на основном и резервном компакт-дисках меньше заданного для печати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причины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3789040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экстренного (досрочного) завершения печати КИМ станут доступны функции формирования протокола печати КИМ для уже распечатанных КИМ и сохранения журнала работы станции печати.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досрочном завершении печати КИМ принимается членом ГЭК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информации, полученной от организатора в аудитории и технического специалиста. Для экстренного досрочного завершения печати КИМ пригласите в аудиторию члена ГЭК и технического специалиста</a:t>
            </a:r>
          </a:p>
        </p:txBody>
      </p:sp>
    </p:spTree>
    <p:extLst>
      <p:ext uri="{BB962C8B-B14F-4D97-AF65-F5344CB8AC3E}">
        <p14:creationId xmlns:p14="http://schemas.microsoft.com/office/powerpoint/2010/main" val="4229453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завершение экзамена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83671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станции печати: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419741"/>
            <a:ext cx="79928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Пригласите в аудиторию технического специалиста для завершения экзамена, выгрузки электронного журнала работы станции печати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печати 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кнопку «Экзамен завершен» и попросите технического специалиста ввести пароль для подтверждения завершения экзамена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Распечатайте протокол печати КИМ в аудитории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кнопку «Печать протокола»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результат печати и использования КИМ в аудитории, введите для всех пунктов в открывшемся окне соответствующее количество экземпляров КИМ.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кнопку «Продолжить»</a:t>
            </a:r>
          </a:p>
        </p:txBody>
      </p:sp>
    </p:spTree>
    <p:extLst>
      <p:ext uri="{BB962C8B-B14F-4D97-AF65-F5344CB8AC3E}">
        <p14:creationId xmlns:p14="http://schemas.microsoft.com/office/powerpoint/2010/main" val="3601931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itchFamily="18" charset="0"/>
              </a:rPr>
              <a:t>завершение экзамена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83671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станции печати и ответственный за комплектацию материалов: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1844824"/>
            <a:ext cx="79928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техническим специалистом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печати КИМ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Соберите экзаменационные материалы в возвратные доставочные пакеты. В отдельные пакеты собираются все компакт-диски, а также распечатанные КИМ,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браком печати и испорченные участниками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ЕГЭ упаковываются в отдельный пакет с приложением сл. записки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Передайте руководителю ППЭ экзаменационные материалы, формы ППЭ и протокол печати КИМ в аудитории.</a:t>
            </a:r>
          </a:p>
        </p:txBody>
      </p:sp>
    </p:spTree>
    <p:extLst>
      <p:ext uri="{BB962C8B-B14F-4D97-AF65-F5344CB8AC3E}">
        <p14:creationId xmlns:p14="http://schemas.microsoft.com/office/powerpoint/2010/main" val="325957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08104" y="1700808"/>
            <a:ext cx="2376264" cy="707854"/>
          </a:xfrm>
          <a:prstGeom prst="rect">
            <a:avLst/>
          </a:prstGeom>
          <a:noFill/>
        </p:spPr>
        <p:txBody>
          <a:bodyPr wrap="square" lIns="91408" tIns="45704" rIns="91408" bIns="45704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ППЭ-23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7299"/>
          <a:stretch/>
        </p:blipFill>
        <p:spPr>
          <a:xfrm>
            <a:off x="143712" y="116632"/>
            <a:ext cx="4572304" cy="6628444"/>
          </a:xfrm>
          <a:prstGeom prst="rect">
            <a:avLst/>
          </a:prstGeom>
        </p:spPr>
      </p:pic>
      <p:sp>
        <p:nvSpPr>
          <p:cNvPr id="7" name="Прямоугольник 6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137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6382" y="2964684"/>
            <a:ext cx="8631237" cy="9286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6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61510" y="1462308"/>
            <a:ext cx="8820980" cy="3933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 273-ФЗ «Об образовании в Российской Федерации»;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31.08.2013 № 755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 и региональных информационных системах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Минобрнауки России от 26.12.2013 № 1400 «Об утверждении Порядка проведения государственной итоговой аттестации по образовательным программам среднего общего образования» (зарегистрирован Минюстом России 03.02.2014, регистрационный № 31205) с изменениями и добавлениями.</a:t>
            </a:r>
          </a:p>
        </p:txBody>
      </p:sp>
    </p:spTree>
    <p:extLst>
      <p:ext uri="{BB962C8B-B14F-4D97-AF65-F5344CB8AC3E}">
        <p14:creationId xmlns:p14="http://schemas.microsoft.com/office/powerpoint/2010/main" val="1268534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(МЕТОДИЧЕСКИЕ МАТЕРИАЛЫ)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24" y="908720"/>
            <a:ext cx="8568952" cy="5040560"/>
          </a:xfrm>
          <a:prstGeom prst="round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Портал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ege.edu.ru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www.obrnadzor.gov.ru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Региональные документы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Министерства образования Московской области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www.minomos.ru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регионального центра обработки информации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rcoi.net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235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57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75978"/>
            <a:ext cx="1312863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54"/>
          <p:cNvGrpSpPr>
            <a:grpSpLocks/>
          </p:cNvGrpSpPr>
          <p:nvPr/>
        </p:nvGrpSpPr>
        <p:grpSpPr bwMode="auto">
          <a:xfrm>
            <a:off x="323850" y="2349500"/>
            <a:ext cx="1031875" cy="1223963"/>
            <a:chOff x="7460870" y="4603358"/>
            <a:chExt cx="1526988" cy="1849978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6617" y="495367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8059920" y="56687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8059920" y="523921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8059920" y="53831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8059920" y="55247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8059920" y="581028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8059920" y="595425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8059920" y="609581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8059920" y="623978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Загнутый угол 26"/>
            <p:cNvSpPr/>
            <p:nvPr/>
          </p:nvSpPr>
          <p:spPr>
            <a:xfrm>
              <a:off x="7676998" y="4797714"/>
              <a:ext cx="1071241" cy="1499657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7817950" y="5085649"/>
              <a:ext cx="7869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827347" y="52488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7827347" y="539037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827347" y="553434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7827347" y="5678312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7827347" y="58198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827347" y="596384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827347" y="61054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Загнутый угол 35"/>
            <p:cNvSpPr/>
            <p:nvPr/>
          </p:nvSpPr>
          <p:spPr>
            <a:xfrm>
              <a:off x="7460870" y="460335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604173" y="481691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604173" y="496087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604173" y="510244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604173" y="52464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7604173" y="5387979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7604173" y="55319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7604173" y="567591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604173" y="58174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Прямоугольник 62"/>
          <p:cNvSpPr>
            <a:spLocks noChangeArrowheads="1"/>
          </p:cNvSpPr>
          <p:nvPr/>
        </p:nvSpPr>
        <p:spPr bwMode="auto">
          <a:xfrm>
            <a:off x="-145231" y="3610675"/>
            <a:ext cx="1956569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файлы: исходные КИМ</a:t>
            </a:r>
          </a:p>
        </p:txBody>
      </p:sp>
      <p:sp>
        <p:nvSpPr>
          <p:cNvPr id="46" name="Прямоугольник 63"/>
          <p:cNvSpPr>
            <a:spLocks noChangeArrowheads="1"/>
          </p:cNvSpPr>
          <p:nvPr/>
        </p:nvSpPr>
        <p:spPr bwMode="auto">
          <a:xfrm>
            <a:off x="2812231" y="1835507"/>
            <a:ext cx="20234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 с КИМ</a:t>
            </a:r>
          </a:p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 шифрование по ГОСТ</a:t>
            </a:r>
          </a:p>
        </p:txBody>
      </p:sp>
      <p:sp>
        <p:nvSpPr>
          <p:cNvPr id="47" name="Прямоугольник 69"/>
          <p:cNvSpPr>
            <a:spLocks noChangeArrowheads="1"/>
          </p:cNvSpPr>
          <p:nvPr/>
        </p:nvSpPr>
        <p:spPr bwMode="auto">
          <a:xfrm>
            <a:off x="4504333" y="2852738"/>
            <a:ext cx="294798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Доставочные пакеты</a:t>
            </a:r>
          </a:p>
        </p:txBody>
      </p:sp>
      <p:pic>
        <p:nvPicPr>
          <p:cNvPr id="48" name="Picture 4" descr="http://www.pereezd-moskva.ru/images/pack/korob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5958" y="1196975"/>
            <a:ext cx="2214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Выгнутая влево стрелка 48"/>
          <p:cNvSpPr/>
          <p:nvPr/>
        </p:nvSpPr>
        <p:spPr>
          <a:xfrm rot="18233031" flipH="1">
            <a:off x="4897956" y="682625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Выгнутая влево стрелка 49"/>
          <p:cNvSpPr/>
          <p:nvPr/>
        </p:nvSpPr>
        <p:spPr>
          <a:xfrm rot="3573723">
            <a:off x="6498683" y="705324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86"/>
          <p:cNvSpPr>
            <a:spLocks noChangeArrowheads="1"/>
          </p:cNvSpPr>
          <p:nvPr/>
        </p:nvSpPr>
        <p:spPr bwMode="auto">
          <a:xfrm>
            <a:off x="7020272" y="1811432"/>
            <a:ext cx="208121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комплекты участников</a:t>
            </a:r>
          </a:p>
        </p:txBody>
      </p:sp>
      <p:pic>
        <p:nvPicPr>
          <p:cNvPr id="52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5800" y="3645024"/>
            <a:ext cx="9858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88"/>
          <p:cNvSpPr>
            <a:spLocks noChangeArrowheads="1"/>
          </p:cNvSpPr>
          <p:nvPr/>
        </p:nvSpPr>
        <p:spPr bwMode="auto">
          <a:xfrm>
            <a:off x="6952009" y="4725766"/>
            <a:ext cx="21602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ЭП</a:t>
            </a:r>
          </a:p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персональный пароль</a:t>
            </a:r>
          </a:p>
        </p:txBody>
      </p:sp>
      <p:sp>
        <p:nvSpPr>
          <p:cNvPr id="54" name="Прямоугольник 94"/>
          <p:cNvSpPr>
            <a:spLocks noChangeArrowheads="1"/>
          </p:cNvSpPr>
          <p:nvPr/>
        </p:nvSpPr>
        <p:spPr bwMode="auto">
          <a:xfrm>
            <a:off x="2835275" y="4586412"/>
            <a:ext cx="17367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sp>
        <p:nvSpPr>
          <p:cNvPr id="55" name="Прямоугольник 95"/>
          <p:cNvSpPr>
            <a:spLocks noChangeArrowheads="1"/>
          </p:cNvSpPr>
          <p:nvPr/>
        </p:nvSpPr>
        <p:spPr bwMode="auto">
          <a:xfrm>
            <a:off x="4123333" y="5750292"/>
            <a:ext cx="3456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 для 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доступ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pic>
        <p:nvPicPr>
          <p:cNvPr id="56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4313" y="4768850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952750" y="3284538"/>
            <a:ext cx="5448300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Выгнутая влево стрелка 57"/>
          <p:cNvSpPr/>
          <p:nvPr/>
        </p:nvSpPr>
        <p:spPr>
          <a:xfrm rot="18066227" flipH="1">
            <a:off x="4805363" y="3494087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Выгнутая влево стрелка 58"/>
          <p:cNvSpPr/>
          <p:nvPr/>
        </p:nvSpPr>
        <p:spPr>
          <a:xfrm rot="3512002">
            <a:off x="6560344" y="3525044"/>
            <a:ext cx="373062" cy="1314450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133"/>
          <p:cNvSpPr>
            <a:spLocks noChangeArrowheads="1"/>
          </p:cNvSpPr>
          <p:nvPr/>
        </p:nvSpPr>
        <p:spPr bwMode="auto">
          <a:xfrm>
            <a:off x="1331913" y="2781300"/>
            <a:ext cx="1676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Шифрование КИМ</a:t>
            </a:r>
          </a:p>
        </p:txBody>
      </p:sp>
      <p:sp>
        <p:nvSpPr>
          <p:cNvPr id="61" name="Стрелка вправо 60"/>
          <p:cNvSpPr/>
          <p:nvPr/>
        </p:nvSpPr>
        <p:spPr>
          <a:xfrm rot="2128450">
            <a:off x="2028825" y="3598863"/>
            <a:ext cx="979488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19471550" flipV="1">
            <a:off x="2032000" y="201136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Picture 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1979" y="852836"/>
            <a:ext cx="1063997" cy="106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4028" y="1428900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64502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8385" y="4221088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Прямоугольник 133"/>
          <p:cNvSpPr>
            <a:spLocks noChangeArrowheads="1"/>
          </p:cNvSpPr>
          <p:nvPr/>
        </p:nvSpPr>
        <p:spPr bwMode="auto">
          <a:xfrm>
            <a:off x="5076056" y="745540"/>
            <a:ext cx="1676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ЭМ</a:t>
            </a:r>
          </a:p>
        </p:txBody>
      </p:sp>
      <p:sp>
        <p:nvSpPr>
          <p:cNvPr id="68" name="Прямоугольник 133"/>
          <p:cNvSpPr>
            <a:spLocks noChangeArrowheads="1"/>
          </p:cNvSpPr>
          <p:nvPr/>
        </p:nvSpPr>
        <p:spPr bwMode="auto">
          <a:xfrm>
            <a:off x="5076056" y="3429000"/>
            <a:ext cx="1676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ключей для членов ГЭК</a:t>
            </a:r>
          </a:p>
        </p:txBody>
      </p:sp>
      <p:pic>
        <p:nvPicPr>
          <p:cNvPr id="69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517232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66207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adeynichenko\Desktop\УСКОМ 2014\Презентация по технологии для обучающего семинара\картинки\1412353796_Box_Emp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1266212" cy="126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adeynichenko\Desktop\УСКОМ 2014\Презентация по технологии для обучающего семинара\картинки\1412353949_C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9" y="3760160"/>
            <a:ext cx="892976" cy="8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Users\adeynichenko\Desktop\УСКОМ 2014\Презентация по технологии для обучающего семинара\картинки\1412354914_Gmail_Sob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789040"/>
            <a:ext cx="1040643" cy="103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право 25"/>
          <p:cNvSpPr/>
          <p:nvPr/>
        </p:nvSpPr>
        <p:spPr>
          <a:xfrm>
            <a:off x="1907704" y="4077072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067944" y="4077072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print"/>
          <a:srcRect l="13701" t="9134" r="4090" b="13225"/>
          <a:stretch>
            <a:fillRect/>
          </a:stretch>
        </p:blipFill>
        <p:spPr bwMode="auto">
          <a:xfrm>
            <a:off x="7308304" y="3645024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люс 28"/>
          <p:cNvSpPr/>
          <p:nvPr/>
        </p:nvSpPr>
        <p:spPr>
          <a:xfrm>
            <a:off x="6228184" y="3861048"/>
            <a:ext cx="805262" cy="76249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0"/>
          <p:cNvSpPr>
            <a:spLocks noChangeArrowheads="1"/>
          </p:cNvSpPr>
          <p:nvPr/>
        </p:nvSpPr>
        <p:spPr bwMode="auto">
          <a:xfrm>
            <a:off x="251520" y="4725144"/>
            <a:ext cx="1233821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короб</a:t>
            </a:r>
          </a:p>
        </p:txBody>
      </p:sp>
      <p:sp>
        <p:nvSpPr>
          <p:cNvPr id="31" name="Прямоугольник 41"/>
          <p:cNvSpPr>
            <a:spLocks noChangeArrowheads="1"/>
          </p:cNvSpPr>
          <p:nvPr/>
        </p:nvSpPr>
        <p:spPr bwMode="auto">
          <a:xfrm>
            <a:off x="2483768" y="4725144"/>
            <a:ext cx="1234884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пакет</a:t>
            </a:r>
          </a:p>
        </p:txBody>
      </p:sp>
      <p:sp>
        <p:nvSpPr>
          <p:cNvPr id="32" name="Прямоугольник 42"/>
          <p:cNvSpPr>
            <a:spLocks noChangeArrowheads="1"/>
          </p:cNvSpPr>
          <p:nvPr/>
        </p:nvSpPr>
        <p:spPr bwMode="auto">
          <a:xfrm>
            <a:off x="4355976" y="4725144"/>
            <a:ext cx="183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Компакт-диск с электронными КИМ</a:t>
            </a:r>
          </a:p>
        </p:txBody>
      </p:sp>
      <p:sp>
        <p:nvSpPr>
          <p:cNvPr id="33" name="Прямоугольник 43"/>
          <p:cNvSpPr>
            <a:spLocks noChangeArrowheads="1"/>
          </p:cNvSpPr>
          <p:nvPr/>
        </p:nvSpPr>
        <p:spPr bwMode="auto">
          <a:xfrm>
            <a:off x="7117904" y="4797152"/>
            <a:ext cx="184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ИК с бланками регистрации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51520" y="1124744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Электронные КИМ шифруются пакетами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по 15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5 штук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(по аналогии с доставочными пакетами ЭМ в бумажном виде), записываются на компакт-диск и вкладываются в доставочный пакет (в пакет в электронном виде вкладываются именно те КИМ, которые должны были бы содержаться в ИК в бумажном виде).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20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457200" y="836712"/>
            <a:ext cx="2740741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Организатор 1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5287643" y="836712"/>
            <a:ext cx="2740741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noProof="0" dirty="0">
                <a:latin typeface="Times New Roman" pitchFamily="18" charset="0"/>
                <a:cs typeface="Times New Roman" pitchFamily="18" charset="0"/>
              </a:rPr>
              <a:t>Организатор 2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535115" y="2708920"/>
            <a:ext cx="2740741" cy="115212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Оператор станции печати КИМ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5287643" y="2276872"/>
            <a:ext cx="2740741" cy="280831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Проводит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инструктаж участников ЕГЭ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обеспечивает комплектование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напечатанных КИМ с ИК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cxnSpLocks/>
          </p:cNvCxnSpPr>
          <p:nvPr/>
        </p:nvCxnSpPr>
        <p:spPr>
          <a:xfrm>
            <a:off x="1763688" y="1340768"/>
            <a:ext cx="0" cy="136815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  <a:stCxn id="12" idx="2"/>
          </p:cNvCxnSpPr>
          <p:nvPr/>
        </p:nvCxnSpPr>
        <p:spPr>
          <a:xfrm>
            <a:off x="6658014" y="1340768"/>
            <a:ext cx="2218" cy="936104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404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908720"/>
            <a:ext cx="5284018" cy="86409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позднее 09.45 по местному времени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2204864"/>
            <a:ext cx="8784976" cy="100811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Получить пакеты с экзаменационными материалами от руководителя ППЭ в штабе ППЭ</a:t>
            </a:r>
          </a:p>
        </p:txBody>
      </p:sp>
      <p:cxnSp>
        <p:nvCxnSpPr>
          <p:cNvPr id="55" name="Прямая со стрелкой 54"/>
          <p:cNvCxnSpPr>
            <a:stCxn id="23" idx="2"/>
            <a:endCxn id="20" idx="0"/>
          </p:cNvCxnSpPr>
          <p:nvPr/>
        </p:nvCxnSpPr>
        <p:spPr>
          <a:xfrm>
            <a:off x="4572000" y="1772816"/>
            <a:ext cx="0" cy="43204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Содержимое 3"/>
          <p:cNvSpPr txBox="1">
            <a:spLocks/>
          </p:cNvSpPr>
          <p:nvPr/>
        </p:nvSpPr>
        <p:spPr>
          <a:xfrm>
            <a:off x="179512" y="3501008"/>
            <a:ext cx="8784976" cy="100811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09.50 зачитать текст инструкции для участников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ЕГЭ (первую часть)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79512" y="4725144"/>
            <a:ext cx="8784976" cy="122413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Не ранее 10.00 </a:t>
            </a:r>
            <a: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  <a:t>вскрыть пакет с экзаменационными материалами, извлечь компакт-диск и установить его в CD-привод станции печати. </a:t>
            </a:r>
          </a:p>
        </p:txBody>
      </p:sp>
    </p:spTree>
    <p:extLst>
      <p:ext uri="{BB962C8B-B14F-4D97-AF65-F5344CB8AC3E}">
        <p14:creationId xmlns:p14="http://schemas.microsoft.com/office/powerpoint/2010/main" val="224962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539552" y="764704"/>
            <a:ext cx="8208912" cy="151216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Следующие действия выполняются после загрузки и активации ключа доступа к КИМ техническим специалистом и членом ГЭК (ключ доступа к КИМ может быть загружен и активирован ранее 10-00)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39552" y="2414224"/>
            <a:ext cx="8208912" cy="115879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 количества КИМ, которые необходимо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распечатать (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явившихся участников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«Печать КИМ»</a:t>
            </a: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539552" y="3645024"/>
            <a:ext cx="8208912" cy="115212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400" dirty="0"/>
              <a:t>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действия выполняются после того, как в CD-привод станции печати был установлен компакт-диск с электронными КИМ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539552" y="5013176"/>
            <a:ext cx="8208912" cy="115212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« Начать печать»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экспресс-проверку распечатанного экземпляра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869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539552" y="764704"/>
            <a:ext cx="8208912" cy="93610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 качество распечатанного экземпляра КИМ на станции печати, нажав кнопку «ДА»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комплектацию материалов должен: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39552" y="2708920"/>
            <a:ext cx="8208912" cy="86409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Скомплектовать распечатанный экземпляр КИМ с верхним индивидуальным комплектом</a:t>
            </a: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539552" y="4077072"/>
            <a:ext cx="8208912" cy="115212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Проверить, что номер распечатанного КИМ совпадает с номером, указанным на конверте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ИК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060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856</Words>
  <Application>Microsoft Office PowerPoint</Application>
  <PresentationFormat>Экран (4:3)</PresentationFormat>
  <Paragraphs>104</Paragraphs>
  <Slides>16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Тема Office</vt:lpstr>
      <vt:lpstr>ПОДГОТОВКА И ПРОВЕДЕНИЕ ЕГЭ В ПУНКТАХ ПРОВЕДЕНИЯ ЭКЗАМЕНОВ  С ПРИМЕНЕНИЕМ ТЕХНОЛОГИИ ПЕЧАТИ КИМ В АУДИТОРИЯХ ППЭ И ПЕРЕВОДА БЛАНКОВ ОТВЕТОВ УЧАСТНИКОВ ЕГЭ В ЭЛЕКТРОННЫЙ ВИД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экзамену</vt:lpstr>
      <vt:lpstr>проведение экзамена</vt:lpstr>
      <vt:lpstr>проведение экзамена</vt:lpstr>
      <vt:lpstr>проведение экзамена</vt:lpstr>
      <vt:lpstr>Нештатные ситуации</vt:lpstr>
      <vt:lpstr>Нештатные ситуации</vt:lpstr>
      <vt:lpstr>Нештатные ситуации</vt:lpstr>
      <vt:lpstr>завершение экзамена</vt:lpstr>
      <vt:lpstr>завершение экзамена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И ПРОВЕДЕНИЕ ЕГЭ В ПУНКТАХ ПРОВЕДЕНИЯ ЭКЗАМЕНОВ  С ПРИМЕНЕНИЕМ ТЕХНОЛОГИИ ПЕЧАТИ КИМ В АУДИТОРИЯХ ППЭ И ПЕРЕВОДА БЛАНКОВ ОТВЕТОВ УЧАСТНИКОВ ЕГЭ В ЭЛЕКТРОННЫЙ ВИД</dc:title>
  <dc:creator>Максим Шкитов</dc:creator>
  <cp:lastModifiedBy>Репало Алексей</cp:lastModifiedBy>
  <cp:revision>5</cp:revision>
  <dcterms:created xsi:type="dcterms:W3CDTF">2017-08-17T11:19:20Z</dcterms:created>
  <dcterms:modified xsi:type="dcterms:W3CDTF">2017-08-18T05:51:53Z</dcterms:modified>
</cp:coreProperties>
</file>