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70" r:id="rId3"/>
  </p:sldMasterIdLst>
  <p:notesMasterIdLst>
    <p:notesMasterId r:id="rId27"/>
  </p:notesMasterIdLst>
  <p:sldIdLst>
    <p:sldId id="256" r:id="rId4"/>
    <p:sldId id="418" r:id="rId5"/>
    <p:sldId id="260" r:id="rId6"/>
    <p:sldId id="439" r:id="rId7"/>
    <p:sldId id="440" r:id="rId8"/>
    <p:sldId id="441" r:id="rId9"/>
    <p:sldId id="468" r:id="rId10"/>
    <p:sldId id="469" r:id="rId11"/>
    <p:sldId id="442" r:id="rId12"/>
    <p:sldId id="443" r:id="rId13"/>
    <p:sldId id="444" r:id="rId14"/>
    <p:sldId id="445" r:id="rId15"/>
    <p:sldId id="446" r:id="rId16"/>
    <p:sldId id="447" r:id="rId17"/>
    <p:sldId id="448" r:id="rId18"/>
    <p:sldId id="452" r:id="rId19"/>
    <p:sldId id="454" r:id="rId20"/>
    <p:sldId id="457" r:id="rId21"/>
    <p:sldId id="458" r:id="rId22"/>
    <p:sldId id="459" r:id="rId23"/>
    <p:sldId id="460" r:id="rId24"/>
    <p:sldId id="461" r:id="rId25"/>
    <p:sldId id="467" r:id="rId2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>
      <p:cViewPr varScale="1">
        <p:scale>
          <a:sx n="116" d="100"/>
          <a:sy n="116" d="100"/>
        </p:scale>
        <p:origin x="132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493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50501E-42A2-496F-8BA4-6A75717728B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FC4E16-D5A6-47B7-A638-9A5635A9916F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I.</a:t>
          </a:r>
          <a:r>
            <a:rPr lang="ru-RU" dirty="0"/>
            <a:t>Техническая подготовка</a:t>
          </a:r>
        </a:p>
      </dgm:t>
    </dgm:pt>
    <dgm:pt modelId="{6B663F01-23B1-41CF-919A-E6918E3FEE2D}" type="parTrans" cxnId="{F060E63D-9F97-4059-9BA5-CFE59AF162C7}">
      <dgm:prSet/>
      <dgm:spPr/>
      <dgm:t>
        <a:bodyPr/>
        <a:lstStyle/>
        <a:p>
          <a:endParaRPr lang="ru-RU"/>
        </a:p>
      </dgm:t>
    </dgm:pt>
    <dgm:pt modelId="{045590DC-0BBC-4D1B-84DA-41A8842D9D89}" type="sibTrans" cxnId="{F060E63D-9F97-4059-9BA5-CFE59AF162C7}">
      <dgm:prSet/>
      <dgm:spPr/>
      <dgm:t>
        <a:bodyPr/>
        <a:lstStyle/>
        <a:p>
          <a:endParaRPr lang="ru-RU"/>
        </a:p>
      </dgm:t>
    </dgm:pt>
    <dgm:pt modelId="{0BCF2590-E737-45F5-8B17-1D7E57C10ACA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>
              <a:solidFill>
                <a:schemeClr val="bg1">
                  <a:lumMod val="50000"/>
                </a:schemeClr>
              </a:solidFill>
            </a:rPr>
            <a:t>II.</a:t>
          </a:r>
          <a:r>
            <a:rPr lang="ru-RU">
              <a:solidFill>
                <a:schemeClr val="bg1">
                  <a:lumMod val="50000"/>
                </a:schemeClr>
              </a:solidFill>
            </a:rPr>
            <a:t>Контроль технической готовности</a:t>
          </a:r>
          <a:endParaRPr lang="ru-RU" dirty="0">
            <a:solidFill>
              <a:schemeClr val="bg1">
                <a:lumMod val="50000"/>
              </a:schemeClr>
            </a:solidFill>
          </a:endParaRPr>
        </a:p>
      </dgm:t>
    </dgm:pt>
    <dgm:pt modelId="{DC6028DB-46A4-4F0B-92B4-515E66431846}" type="parTrans" cxnId="{06B624EE-A896-4E95-B9CE-E79F4EF39FD4}">
      <dgm:prSet/>
      <dgm:spPr/>
      <dgm:t>
        <a:bodyPr/>
        <a:lstStyle/>
        <a:p>
          <a:endParaRPr lang="ru-RU"/>
        </a:p>
      </dgm:t>
    </dgm:pt>
    <dgm:pt modelId="{70491C54-E9A9-463F-84BE-1D73E43BCF17}" type="sibTrans" cxnId="{06B624EE-A896-4E95-B9CE-E79F4EF39FD4}">
      <dgm:prSet/>
      <dgm:spPr/>
      <dgm:t>
        <a:bodyPr/>
        <a:lstStyle/>
        <a:p>
          <a:endParaRPr lang="ru-RU"/>
        </a:p>
      </dgm:t>
    </dgm:pt>
    <dgm:pt modelId="{195DD8B8-3341-427B-96E7-098BBBFA0003}" type="pres">
      <dgm:prSet presAssocID="{0150501E-42A2-496F-8BA4-6A75717728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49FCAE-BF41-49BC-AE66-BE6865274377}" type="pres">
      <dgm:prSet presAssocID="{DCFC4E16-D5A6-47B7-A638-9A5635A9916F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CB655-2033-4B4F-9A8D-F11EFCF14005}" type="pres">
      <dgm:prSet presAssocID="{045590DC-0BBC-4D1B-84DA-41A8842D9D89}" presName="parTxOnlySpace" presStyleCnt="0"/>
      <dgm:spPr/>
    </dgm:pt>
    <dgm:pt modelId="{6EA90A98-208F-4047-A4D2-2FF2D2D30D7A}" type="pres">
      <dgm:prSet presAssocID="{0BCF2590-E737-45F5-8B17-1D7E57C10ACA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8C2AD4-E123-47A8-907E-BDA0A6C3DFF5}" type="presOf" srcId="{0150501E-42A2-496F-8BA4-6A75717728B8}" destId="{195DD8B8-3341-427B-96E7-098BBBFA0003}" srcOrd="0" destOrd="0" presId="urn:microsoft.com/office/officeart/2005/8/layout/chevron1"/>
    <dgm:cxn modelId="{06B624EE-A896-4E95-B9CE-E79F4EF39FD4}" srcId="{0150501E-42A2-496F-8BA4-6A75717728B8}" destId="{0BCF2590-E737-45F5-8B17-1D7E57C10ACA}" srcOrd="1" destOrd="0" parTransId="{DC6028DB-46A4-4F0B-92B4-515E66431846}" sibTransId="{70491C54-E9A9-463F-84BE-1D73E43BCF17}"/>
    <dgm:cxn modelId="{59D87312-72C0-4657-82DD-AE98879D75BF}" type="presOf" srcId="{DCFC4E16-D5A6-47B7-A638-9A5635A9916F}" destId="{DD49FCAE-BF41-49BC-AE66-BE6865274377}" srcOrd="0" destOrd="0" presId="urn:microsoft.com/office/officeart/2005/8/layout/chevron1"/>
    <dgm:cxn modelId="{5A6A6BB2-A6BE-4D78-8A9A-0B8D584145A9}" type="presOf" srcId="{0BCF2590-E737-45F5-8B17-1D7E57C10ACA}" destId="{6EA90A98-208F-4047-A4D2-2FF2D2D30D7A}" srcOrd="0" destOrd="0" presId="urn:microsoft.com/office/officeart/2005/8/layout/chevron1"/>
    <dgm:cxn modelId="{F060E63D-9F97-4059-9BA5-CFE59AF162C7}" srcId="{0150501E-42A2-496F-8BA4-6A75717728B8}" destId="{DCFC4E16-D5A6-47B7-A638-9A5635A9916F}" srcOrd="0" destOrd="0" parTransId="{6B663F01-23B1-41CF-919A-E6918E3FEE2D}" sibTransId="{045590DC-0BBC-4D1B-84DA-41A8842D9D89}"/>
    <dgm:cxn modelId="{004CCA01-CEFF-449C-9737-1079BBB2B702}" type="presParOf" srcId="{195DD8B8-3341-427B-96E7-098BBBFA0003}" destId="{DD49FCAE-BF41-49BC-AE66-BE6865274377}" srcOrd="0" destOrd="0" presId="urn:microsoft.com/office/officeart/2005/8/layout/chevron1"/>
    <dgm:cxn modelId="{8771A723-2EB9-4000-A78B-E9D1B90D262E}" type="presParOf" srcId="{195DD8B8-3341-427B-96E7-098BBBFA0003}" destId="{FFCCB655-2033-4B4F-9A8D-F11EFCF14005}" srcOrd="1" destOrd="0" presId="urn:microsoft.com/office/officeart/2005/8/layout/chevron1"/>
    <dgm:cxn modelId="{E62970CE-783E-49B7-BA81-CC75A9810412}" type="presParOf" srcId="{195DD8B8-3341-427B-96E7-098BBBFA0003}" destId="{6EA90A98-208F-4047-A4D2-2FF2D2D30D7A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50501E-42A2-496F-8BA4-6A75717728B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FC4E16-D5A6-47B7-A638-9A5635A9916F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I.</a:t>
          </a:r>
          <a:r>
            <a:rPr lang="ru-RU" dirty="0"/>
            <a:t>Техническая подготовка</a:t>
          </a:r>
        </a:p>
      </dgm:t>
    </dgm:pt>
    <dgm:pt modelId="{6B663F01-23B1-41CF-919A-E6918E3FEE2D}" type="parTrans" cxnId="{F060E63D-9F97-4059-9BA5-CFE59AF162C7}">
      <dgm:prSet/>
      <dgm:spPr/>
      <dgm:t>
        <a:bodyPr/>
        <a:lstStyle/>
        <a:p>
          <a:endParaRPr lang="ru-RU"/>
        </a:p>
      </dgm:t>
    </dgm:pt>
    <dgm:pt modelId="{045590DC-0BBC-4D1B-84DA-41A8842D9D89}" type="sibTrans" cxnId="{F060E63D-9F97-4059-9BA5-CFE59AF162C7}">
      <dgm:prSet/>
      <dgm:spPr/>
      <dgm:t>
        <a:bodyPr/>
        <a:lstStyle/>
        <a:p>
          <a:endParaRPr lang="ru-RU"/>
        </a:p>
      </dgm:t>
    </dgm:pt>
    <dgm:pt modelId="{0BCF2590-E737-45F5-8B17-1D7E57C10ACA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>
              <a:solidFill>
                <a:schemeClr val="bg1">
                  <a:lumMod val="50000"/>
                </a:schemeClr>
              </a:solidFill>
            </a:rPr>
            <a:t>II.</a:t>
          </a:r>
          <a:r>
            <a:rPr lang="ru-RU">
              <a:solidFill>
                <a:schemeClr val="bg1">
                  <a:lumMod val="50000"/>
                </a:schemeClr>
              </a:solidFill>
            </a:rPr>
            <a:t>Контроль технической готовности</a:t>
          </a:r>
          <a:endParaRPr lang="ru-RU" dirty="0">
            <a:solidFill>
              <a:schemeClr val="bg1">
                <a:lumMod val="50000"/>
              </a:schemeClr>
            </a:solidFill>
          </a:endParaRPr>
        </a:p>
      </dgm:t>
    </dgm:pt>
    <dgm:pt modelId="{DC6028DB-46A4-4F0B-92B4-515E66431846}" type="parTrans" cxnId="{06B624EE-A896-4E95-B9CE-E79F4EF39FD4}">
      <dgm:prSet/>
      <dgm:spPr/>
      <dgm:t>
        <a:bodyPr/>
        <a:lstStyle/>
        <a:p>
          <a:endParaRPr lang="ru-RU"/>
        </a:p>
      </dgm:t>
    </dgm:pt>
    <dgm:pt modelId="{70491C54-E9A9-463F-84BE-1D73E43BCF17}" type="sibTrans" cxnId="{06B624EE-A896-4E95-B9CE-E79F4EF39FD4}">
      <dgm:prSet/>
      <dgm:spPr/>
      <dgm:t>
        <a:bodyPr/>
        <a:lstStyle/>
        <a:p>
          <a:endParaRPr lang="ru-RU"/>
        </a:p>
      </dgm:t>
    </dgm:pt>
    <dgm:pt modelId="{195DD8B8-3341-427B-96E7-098BBBFA0003}" type="pres">
      <dgm:prSet presAssocID="{0150501E-42A2-496F-8BA4-6A75717728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49FCAE-BF41-49BC-AE66-BE6865274377}" type="pres">
      <dgm:prSet presAssocID="{DCFC4E16-D5A6-47B7-A638-9A5635A9916F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CB655-2033-4B4F-9A8D-F11EFCF14005}" type="pres">
      <dgm:prSet presAssocID="{045590DC-0BBC-4D1B-84DA-41A8842D9D89}" presName="parTxOnlySpace" presStyleCnt="0"/>
      <dgm:spPr/>
    </dgm:pt>
    <dgm:pt modelId="{6EA90A98-208F-4047-A4D2-2FF2D2D30D7A}" type="pres">
      <dgm:prSet presAssocID="{0BCF2590-E737-45F5-8B17-1D7E57C10ACA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8C2AD4-E123-47A8-907E-BDA0A6C3DFF5}" type="presOf" srcId="{0150501E-42A2-496F-8BA4-6A75717728B8}" destId="{195DD8B8-3341-427B-96E7-098BBBFA0003}" srcOrd="0" destOrd="0" presId="urn:microsoft.com/office/officeart/2005/8/layout/chevron1"/>
    <dgm:cxn modelId="{06B624EE-A896-4E95-B9CE-E79F4EF39FD4}" srcId="{0150501E-42A2-496F-8BA4-6A75717728B8}" destId="{0BCF2590-E737-45F5-8B17-1D7E57C10ACA}" srcOrd="1" destOrd="0" parTransId="{DC6028DB-46A4-4F0B-92B4-515E66431846}" sibTransId="{70491C54-E9A9-463F-84BE-1D73E43BCF17}"/>
    <dgm:cxn modelId="{59D87312-72C0-4657-82DD-AE98879D75BF}" type="presOf" srcId="{DCFC4E16-D5A6-47B7-A638-9A5635A9916F}" destId="{DD49FCAE-BF41-49BC-AE66-BE6865274377}" srcOrd="0" destOrd="0" presId="urn:microsoft.com/office/officeart/2005/8/layout/chevron1"/>
    <dgm:cxn modelId="{5A6A6BB2-A6BE-4D78-8A9A-0B8D584145A9}" type="presOf" srcId="{0BCF2590-E737-45F5-8B17-1D7E57C10ACA}" destId="{6EA90A98-208F-4047-A4D2-2FF2D2D30D7A}" srcOrd="0" destOrd="0" presId="urn:microsoft.com/office/officeart/2005/8/layout/chevron1"/>
    <dgm:cxn modelId="{F060E63D-9F97-4059-9BA5-CFE59AF162C7}" srcId="{0150501E-42A2-496F-8BA4-6A75717728B8}" destId="{DCFC4E16-D5A6-47B7-A638-9A5635A9916F}" srcOrd="0" destOrd="0" parTransId="{6B663F01-23B1-41CF-919A-E6918E3FEE2D}" sibTransId="{045590DC-0BBC-4D1B-84DA-41A8842D9D89}"/>
    <dgm:cxn modelId="{004CCA01-CEFF-449C-9737-1079BBB2B702}" type="presParOf" srcId="{195DD8B8-3341-427B-96E7-098BBBFA0003}" destId="{DD49FCAE-BF41-49BC-AE66-BE6865274377}" srcOrd="0" destOrd="0" presId="urn:microsoft.com/office/officeart/2005/8/layout/chevron1"/>
    <dgm:cxn modelId="{8771A723-2EB9-4000-A78B-E9D1B90D262E}" type="presParOf" srcId="{195DD8B8-3341-427B-96E7-098BBBFA0003}" destId="{FFCCB655-2033-4B4F-9A8D-F11EFCF14005}" srcOrd="1" destOrd="0" presId="urn:microsoft.com/office/officeart/2005/8/layout/chevron1"/>
    <dgm:cxn modelId="{E62970CE-783E-49B7-BA81-CC75A9810412}" type="presParOf" srcId="{195DD8B8-3341-427B-96E7-098BBBFA0003}" destId="{6EA90A98-208F-4047-A4D2-2FF2D2D30D7A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F7A29C-4F31-4AB6-B5EB-DE1A9AD60EC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AD971C-593D-49DB-8DB7-97AA8B356F9F}">
      <dgm:prSet phldrT="[Текст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/>
            <a:t>1</a:t>
          </a:r>
        </a:p>
      </dgm:t>
    </dgm:pt>
    <dgm:pt modelId="{BF5280EF-5535-46BF-9279-982B1DF3D948}" type="parTrans" cxnId="{103CF3C9-9AD5-489C-AB1C-5293C7122F30}">
      <dgm:prSet/>
      <dgm:spPr/>
      <dgm:t>
        <a:bodyPr/>
        <a:lstStyle/>
        <a:p>
          <a:endParaRPr lang="ru-RU"/>
        </a:p>
      </dgm:t>
    </dgm:pt>
    <dgm:pt modelId="{ACF9BA9D-D890-4190-B300-E96E0EEB2B5F}" type="sibTrans" cxnId="{103CF3C9-9AD5-489C-AB1C-5293C7122F30}">
      <dgm:prSet/>
      <dgm:spPr/>
      <dgm:t>
        <a:bodyPr/>
        <a:lstStyle/>
        <a:p>
          <a:endParaRPr lang="ru-RU"/>
        </a:p>
      </dgm:t>
    </dgm:pt>
    <dgm:pt modelId="{37F9F17D-03CC-4C8E-B0EE-53CD2C598997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70000"/>
            </a:lnSpc>
          </a:pPr>
          <a:r>
            <a:rPr lang="ru-RU" sz="2300" dirty="0">
              <a:solidFill>
                <a:schemeClr val="accent2">
                  <a:lumMod val="50000"/>
                </a:schemeClr>
              </a:solidFill>
            </a:rPr>
            <a:t>Запуск ПО авторизации для скачивания ключа доступа к КИМ</a:t>
          </a:r>
          <a:r>
            <a:rPr lang="en-US" sz="2300" dirty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sz="2300" dirty="0">
              <a:solidFill>
                <a:schemeClr val="accent2">
                  <a:lumMod val="50000"/>
                </a:schemeClr>
              </a:solidFill>
            </a:rPr>
            <a:t>на рабочей станции в штабе ППЭ</a:t>
          </a:r>
        </a:p>
      </dgm:t>
    </dgm:pt>
    <dgm:pt modelId="{760B4335-2E3A-4B29-AB81-0FC8A773117C}" type="parTrans" cxnId="{96140740-BD32-4465-A8B2-396BA4D09835}">
      <dgm:prSet/>
      <dgm:spPr/>
      <dgm:t>
        <a:bodyPr/>
        <a:lstStyle/>
        <a:p>
          <a:endParaRPr lang="ru-RU"/>
        </a:p>
      </dgm:t>
    </dgm:pt>
    <dgm:pt modelId="{53AA0D1E-407F-4271-8123-28D573BB204A}" type="sibTrans" cxnId="{96140740-BD32-4465-A8B2-396BA4D09835}">
      <dgm:prSet/>
      <dgm:spPr/>
      <dgm:t>
        <a:bodyPr/>
        <a:lstStyle/>
        <a:p>
          <a:endParaRPr lang="ru-RU"/>
        </a:p>
      </dgm:t>
    </dgm:pt>
    <dgm:pt modelId="{0220083E-ACE5-493F-A917-188BC7227915}">
      <dgm:prSet phldrT="[Текст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 anchor="t"/>
        <a:lstStyle/>
        <a:p>
          <a:r>
            <a:rPr lang="ru-RU" dirty="0"/>
            <a:t>2</a:t>
          </a:r>
        </a:p>
      </dgm:t>
    </dgm:pt>
    <dgm:pt modelId="{4AAB4E6F-F2B2-4095-9CFF-D74E892760F6}" type="parTrans" cxnId="{F4B19330-2EC1-4B7A-8A4D-B59CBBA311A9}">
      <dgm:prSet/>
      <dgm:spPr/>
      <dgm:t>
        <a:bodyPr/>
        <a:lstStyle/>
        <a:p>
          <a:endParaRPr lang="ru-RU"/>
        </a:p>
      </dgm:t>
    </dgm:pt>
    <dgm:pt modelId="{B6D3EC45-4AAE-40EF-9D6A-BE9545BCF806}" type="sibTrans" cxnId="{F4B19330-2EC1-4B7A-8A4D-B59CBBA311A9}">
      <dgm:prSet/>
      <dgm:spPr/>
      <dgm:t>
        <a:bodyPr/>
        <a:lstStyle/>
        <a:p>
          <a:endParaRPr lang="ru-RU"/>
        </a:p>
      </dgm:t>
    </dgm:pt>
    <dgm:pt modelId="{FD230BF6-EAD1-4F57-9729-8A449118489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70000"/>
            </a:lnSpc>
          </a:pPr>
          <a:r>
            <a:rPr lang="ru-RU" sz="2300" dirty="0">
              <a:solidFill>
                <a:schemeClr val="accent2">
                  <a:lumMod val="50000"/>
                </a:schemeClr>
              </a:solidFill>
            </a:rPr>
            <a:t>Подключение к компьютеру своего токена и ввод пароля</a:t>
          </a:r>
        </a:p>
      </dgm:t>
    </dgm:pt>
    <dgm:pt modelId="{8300E8EC-05DF-4274-8401-435677F87E1C}" type="parTrans" cxnId="{65FE640D-1C50-4C62-953C-9671627EBA3D}">
      <dgm:prSet/>
      <dgm:spPr/>
      <dgm:t>
        <a:bodyPr/>
        <a:lstStyle/>
        <a:p>
          <a:endParaRPr lang="ru-RU"/>
        </a:p>
      </dgm:t>
    </dgm:pt>
    <dgm:pt modelId="{3012DD38-E4AA-491D-910E-ACDC86DFF95D}" type="sibTrans" cxnId="{65FE640D-1C50-4C62-953C-9671627EBA3D}">
      <dgm:prSet/>
      <dgm:spPr/>
      <dgm:t>
        <a:bodyPr/>
        <a:lstStyle/>
        <a:p>
          <a:endParaRPr lang="ru-RU"/>
        </a:p>
      </dgm:t>
    </dgm:pt>
    <dgm:pt modelId="{C2D4D3BD-083A-46FD-ABA4-E388289AEC41}" type="pres">
      <dgm:prSet presAssocID="{53F7A29C-4F31-4AB6-B5EB-DE1A9AD60E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22640A-3C1B-4334-855A-D48BC2575FF7}" type="pres">
      <dgm:prSet presAssocID="{8FAD971C-593D-49DB-8DB7-97AA8B356F9F}" presName="composite" presStyleCnt="0"/>
      <dgm:spPr/>
    </dgm:pt>
    <dgm:pt modelId="{B128BD87-9329-4500-B425-3135DF914BDE}" type="pres">
      <dgm:prSet presAssocID="{8FAD971C-593D-49DB-8DB7-97AA8B356F9F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A5D2D-DA61-40A2-9367-3B508F3127B0}" type="pres">
      <dgm:prSet presAssocID="{8FAD971C-593D-49DB-8DB7-97AA8B356F9F}" presName="descendantText" presStyleLbl="alignAcc1" presStyleIdx="0" presStyleCnt="2" custLinFactNeighborX="0" custLinFactNeighborY="-4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A3D19-6671-4B67-A7A4-E1834B5C7EBA}" type="pres">
      <dgm:prSet presAssocID="{ACF9BA9D-D890-4190-B300-E96E0EEB2B5F}" presName="sp" presStyleCnt="0"/>
      <dgm:spPr/>
    </dgm:pt>
    <dgm:pt modelId="{3EB2664D-979E-4762-BCFF-FFD56C769B5D}" type="pres">
      <dgm:prSet presAssocID="{0220083E-ACE5-493F-A917-188BC7227915}" presName="composite" presStyleCnt="0"/>
      <dgm:spPr/>
    </dgm:pt>
    <dgm:pt modelId="{5EBDBEC5-1B04-44BC-B77E-1094254B97FA}" type="pres">
      <dgm:prSet presAssocID="{0220083E-ACE5-493F-A917-188BC7227915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73D0F-CE13-4889-A1C1-8D140FFA512B}" type="pres">
      <dgm:prSet presAssocID="{0220083E-ACE5-493F-A917-188BC7227915}" presName="descendantText" presStyleLbl="alignAcc1" presStyleIdx="1" presStyleCnt="2" custLinFactNeighborY="-4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140740-BD32-4465-A8B2-396BA4D09835}" srcId="{8FAD971C-593D-49DB-8DB7-97AA8B356F9F}" destId="{37F9F17D-03CC-4C8E-B0EE-53CD2C598997}" srcOrd="0" destOrd="0" parTransId="{760B4335-2E3A-4B29-AB81-0FC8A773117C}" sibTransId="{53AA0D1E-407F-4271-8123-28D573BB204A}"/>
    <dgm:cxn modelId="{F4B19330-2EC1-4B7A-8A4D-B59CBBA311A9}" srcId="{53F7A29C-4F31-4AB6-B5EB-DE1A9AD60EC5}" destId="{0220083E-ACE5-493F-A917-188BC7227915}" srcOrd="1" destOrd="0" parTransId="{4AAB4E6F-F2B2-4095-9CFF-D74E892760F6}" sibTransId="{B6D3EC45-4AAE-40EF-9D6A-BE9545BCF806}"/>
    <dgm:cxn modelId="{6C0F5FEE-2BA4-472B-BFB9-FD6A8F9D2430}" type="presOf" srcId="{FD230BF6-EAD1-4F57-9729-8A4491184893}" destId="{B8373D0F-CE13-4889-A1C1-8D140FFA512B}" srcOrd="0" destOrd="0" presId="urn:microsoft.com/office/officeart/2005/8/layout/chevron2"/>
    <dgm:cxn modelId="{65FE640D-1C50-4C62-953C-9671627EBA3D}" srcId="{0220083E-ACE5-493F-A917-188BC7227915}" destId="{FD230BF6-EAD1-4F57-9729-8A4491184893}" srcOrd="0" destOrd="0" parTransId="{8300E8EC-05DF-4274-8401-435677F87E1C}" sibTransId="{3012DD38-E4AA-491D-910E-ACDC86DFF95D}"/>
    <dgm:cxn modelId="{65A6FEA3-C187-4E6B-A6CA-B3A9C38DA9CB}" type="presOf" srcId="{53F7A29C-4F31-4AB6-B5EB-DE1A9AD60EC5}" destId="{C2D4D3BD-083A-46FD-ABA4-E388289AEC41}" srcOrd="0" destOrd="0" presId="urn:microsoft.com/office/officeart/2005/8/layout/chevron2"/>
    <dgm:cxn modelId="{554DAC8D-860E-424D-AC87-0DE0278AE6BE}" type="presOf" srcId="{0220083E-ACE5-493F-A917-188BC7227915}" destId="{5EBDBEC5-1B04-44BC-B77E-1094254B97FA}" srcOrd="0" destOrd="0" presId="urn:microsoft.com/office/officeart/2005/8/layout/chevron2"/>
    <dgm:cxn modelId="{BD1DB39E-3ECF-4120-864A-56F98EC9885B}" type="presOf" srcId="{8FAD971C-593D-49DB-8DB7-97AA8B356F9F}" destId="{B128BD87-9329-4500-B425-3135DF914BDE}" srcOrd="0" destOrd="0" presId="urn:microsoft.com/office/officeart/2005/8/layout/chevron2"/>
    <dgm:cxn modelId="{663E3314-98E5-4D90-AD04-B16E8559B0C8}" type="presOf" srcId="{37F9F17D-03CC-4C8E-B0EE-53CD2C598997}" destId="{FA9A5D2D-DA61-40A2-9367-3B508F3127B0}" srcOrd="0" destOrd="0" presId="urn:microsoft.com/office/officeart/2005/8/layout/chevron2"/>
    <dgm:cxn modelId="{103CF3C9-9AD5-489C-AB1C-5293C7122F30}" srcId="{53F7A29C-4F31-4AB6-B5EB-DE1A9AD60EC5}" destId="{8FAD971C-593D-49DB-8DB7-97AA8B356F9F}" srcOrd="0" destOrd="0" parTransId="{BF5280EF-5535-46BF-9279-982B1DF3D948}" sibTransId="{ACF9BA9D-D890-4190-B300-E96E0EEB2B5F}"/>
    <dgm:cxn modelId="{77E55C2B-AA1C-4A54-B764-654F50B20AAB}" type="presParOf" srcId="{C2D4D3BD-083A-46FD-ABA4-E388289AEC41}" destId="{5522640A-3C1B-4334-855A-D48BC2575FF7}" srcOrd="0" destOrd="0" presId="urn:microsoft.com/office/officeart/2005/8/layout/chevron2"/>
    <dgm:cxn modelId="{E2D8E29A-60A3-430F-8F0C-DC0B3C78A6E5}" type="presParOf" srcId="{5522640A-3C1B-4334-855A-D48BC2575FF7}" destId="{B128BD87-9329-4500-B425-3135DF914BDE}" srcOrd="0" destOrd="0" presId="urn:microsoft.com/office/officeart/2005/8/layout/chevron2"/>
    <dgm:cxn modelId="{AAB96826-581B-42C8-BCBD-8794D7309535}" type="presParOf" srcId="{5522640A-3C1B-4334-855A-D48BC2575FF7}" destId="{FA9A5D2D-DA61-40A2-9367-3B508F3127B0}" srcOrd="1" destOrd="0" presId="urn:microsoft.com/office/officeart/2005/8/layout/chevron2"/>
    <dgm:cxn modelId="{3091EBDE-5FF5-4208-A402-CEEA58589F27}" type="presParOf" srcId="{C2D4D3BD-083A-46FD-ABA4-E388289AEC41}" destId="{C8DA3D19-6671-4B67-A7A4-E1834B5C7EBA}" srcOrd="1" destOrd="0" presId="urn:microsoft.com/office/officeart/2005/8/layout/chevron2"/>
    <dgm:cxn modelId="{5AA07BF8-CD45-4944-A54C-02A9608A2A5D}" type="presParOf" srcId="{C2D4D3BD-083A-46FD-ABA4-E388289AEC41}" destId="{3EB2664D-979E-4762-BCFF-FFD56C769B5D}" srcOrd="2" destOrd="0" presId="urn:microsoft.com/office/officeart/2005/8/layout/chevron2"/>
    <dgm:cxn modelId="{F6B25D7C-5A29-46F6-BF20-7737AA1A2DAD}" type="presParOf" srcId="{3EB2664D-979E-4762-BCFF-FFD56C769B5D}" destId="{5EBDBEC5-1B04-44BC-B77E-1094254B97FA}" srcOrd="0" destOrd="0" presId="urn:microsoft.com/office/officeart/2005/8/layout/chevron2"/>
    <dgm:cxn modelId="{251BB548-2722-44E0-8927-5A7859513C20}" type="presParOf" srcId="{3EB2664D-979E-4762-BCFF-FFD56C769B5D}" destId="{B8373D0F-CE13-4889-A1C1-8D140FFA512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725C5A-5ACA-40E2-9B9F-B306EE6738BB}" type="datetimeFigureOut">
              <a:rPr lang="ru-RU"/>
              <a:pPr>
                <a:defRPr/>
              </a:pPr>
              <a:t>16.08.2017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BA0EFB9-64F4-4233-B81D-78457E829B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435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7BA1-448D-4DB1-B1B9-123AD859A92D}" type="datetimeFigureOut">
              <a:rPr lang="ru-RU"/>
              <a:pPr>
                <a:defRPr/>
              </a:pPr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2A738-7145-4873-8DE8-11056E572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808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52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579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330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62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556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6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7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71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49"/>
            <a:ext cx="8229600" cy="57606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(499) 940-10-24 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263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(499) 940-10-24 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31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 bwMode="auto">
          <a:xfrm>
            <a:off x="0" y="6237312"/>
            <a:ext cx="9144000" cy="647676"/>
          </a:xfrm>
          <a:prstGeom prst="rect">
            <a:avLst/>
          </a:prstGeom>
          <a:blipFill dpi="0" rotWithShape="1">
            <a:blip r:embed="rId2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8E32E-ED98-4DFC-BBEB-368449F1CC20}" type="datetimeFigureOut">
              <a:rPr lang="ru-RU"/>
              <a:pPr>
                <a:defRPr/>
              </a:pPr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73FB-A43B-4E5D-8A97-2D0109025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99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bg2"/>
              </a:gs>
              <a:gs pos="100000">
                <a:srgbClr val="B4F573"/>
              </a:gs>
            </a:gsLst>
            <a:lin ang="5400000" scaled="0"/>
          </a:grad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bg2"/>
              </a:gs>
              <a:gs pos="100000">
                <a:srgbClr val="B4F573"/>
              </a:gs>
            </a:gsLst>
            <a:lin ang="5400000" scaled="0"/>
          </a:grad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16049"/>
            <a:ext cx="8229600" cy="57606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02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759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85041-DEE0-4EC2-88B6-C086B0EF6FFF}" type="datetimeFigureOut">
              <a:rPr lang="ru-RU"/>
              <a:pPr>
                <a:defRPr/>
              </a:pPr>
              <a:t>16.08.2017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27DA-1F7E-447B-BC14-A5EEFB7733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9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38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20688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581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5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77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5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9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 bwMode="auto">
          <a:xfrm>
            <a:off x="0" y="6237312"/>
            <a:ext cx="9144000" cy="647676"/>
          </a:xfrm>
          <a:prstGeom prst="rect">
            <a:avLst/>
          </a:prstGeom>
          <a:blipFill dpi="0" rotWithShape="1">
            <a:blip r:embed="rId7" cstate="print">
              <a:alphaModFix amt="66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8E32E-ED98-4DFC-BBEB-368449F1CC20}" type="datetimeFigureOut">
              <a:rPr lang="ru-RU"/>
              <a:pPr>
                <a:defRPr/>
              </a:pPr>
              <a:t>16.08.2017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73FB-A43B-4E5D-8A97-2D0109025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309320"/>
            <a:ext cx="7872413" cy="506413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3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40" y="6304096"/>
            <a:ext cx="662773" cy="567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6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4CCA590-782C-4A6B-A2CB-536CC1C46B05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16.08.2017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1AF1983-C939-43EF-BC21-847ED0DDED1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10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97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363" y="3076431"/>
            <a:ext cx="8459787" cy="15129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ПОДГОТОВКА И ПРОВЕДЕНИЕ ЕГЭ В ПУНКТАХ ПРОВЕДЕНИЯ ЭКЗАМЕНОВ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НА ТЕРРИТОРИИ МОСКОВСКОЙ ОБЛАСТИ 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В 2017 ГОДУ</a:t>
            </a:r>
            <a:br>
              <a:rPr lang="ru-RU" sz="24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66A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360363" y="981075"/>
            <a:ext cx="8459787" cy="1223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</a:t>
            </a:r>
            <a:br>
              <a:rPr lang="ru-RU" sz="20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66A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665038" cy="108012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150"/>
            <a:ext cx="8713788" cy="5401146"/>
          </a:xfrm>
        </p:spPr>
        <p:txBody>
          <a:bodyPr>
            <a:no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Убедитесь в наличии доступа к адресу и сервисам Федерального портала. Для этого нажмите кнопку «Проверить» в области «Подключение к федеральному порталу». В результате поле с адресом портала должно быть выделено зелёным цветом.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для выхода в сеть Интернет на рабочей станции используется прокси-сервер,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предварительно указать его в соответствующей области настроек Станции авторизации. Для связи с Федеральным порталом используется следующий адрес (указан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авторизации по умолчанию): https://eem.rustest.ru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возникновения проблем при проверке доступности портала, выполните следующие действия: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1.Скопируйте в строку браузера следующий адрес и перейдите по нему: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https://eem.rustest.ru/KeyService.svc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 случае если появится сообщение об ошибках в сертификате безопасности сайта, все равно продолжите его открытие.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3.В появившемся окне для авторизации укажите: Логин: 1 Пароль: 1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4.В случае если по указанному адресу открылась страница с заголовком «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KeyService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Service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текстом «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created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service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.», проверка доступности портала считается успешно завершенной. Если при переходе по указанному адресу в окне браузера появляется сообщение о недоступности сайта, проверьте настройки брандмауэра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других сетевых экранов, использующихся на рабочей станции, адрес портала https://eem.rustest.ruдолжен быть доступен.</a:t>
            </a:r>
          </a:p>
          <a:p>
            <a:pPr marL="0" indent="45085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8701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Подготовка и первичная настройка Станции авторизации</a:t>
            </a:r>
          </a:p>
        </p:txBody>
      </p:sp>
    </p:spTree>
    <p:extLst>
      <p:ext uri="{BB962C8B-B14F-4D97-AF65-F5344CB8AC3E}">
        <p14:creationId xmlns:p14="http://schemas.microsoft.com/office/powerpoint/2010/main" val="212257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11" name="Содержимое 2"/>
          <p:cNvSpPr>
            <a:spLocks noGrp="1"/>
          </p:cNvSpPr>
          <p:nvPr>
            <p:ph idx="4294967295"/>
          </p:nvPr>
        </p:nvSpPr>
        <p:spPr>
          <a:xfrm>
            <a:off x="215900" y="4877668"/>
            <a:ext cx="8712200" cy="93610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 Подписанный протокол остается на хранение в ППЭ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**Акт передается в систему мониторинга готовности ППЭ с помощью рабочей станции в штабе ППЭ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852936"/>
            <a:ext cx="8649834" cy="201657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indent="4508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Провести контроль готовности ППЭ к проведению экзамена. Заполнить форму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ППЭ-01-01 «Протокол технической готовности аудитории для печати КИМ в аудитории ППЭ»*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indent="4508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Сохранить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-накопитель электронный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акт технической готовности**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для передачи в систему мониторинга готовности ППЭ на всех рабочих станциях печати КИМ в каждой аудитории.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stCxn id="23" idx="2"/>
            <a:endCxn id="20" idx="0"/>
          </p:cNvCxnSpPr>
          <p:nvPr/>
        </p:nvCxnSpPr>
        <p:spPr>
          <a:xfrm>
            <a:off x="4572000" y="1340768"/>
            <a:ext cx="0" cy="151216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1925706" y="1628800"/>
            <a:ext cx="5292588" cy="864096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совместно с Членом ГЭК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4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052736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ППЭ-01-01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8065" b="843"/>
          <a:stretch/>
        </p:blipFill>
        <p:spPr>
          <a:xfrm>
            <a:off x="4283968" y="118806"/>
            <a:ext cx="4248472" cy="6708114"/>
          </a:xfrm>
          <a:prstGeom prst="rect">
            <a:avLst/>
          </a:prstGeom>
        </p:spPr>
      </p:pic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968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132856"/>
            <a:ext cx="8649834" cy="39604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Проверка готовности рабочей станции в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ШТАБЕ ППЭ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Проверьте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правильность заданных реквизитов: региона и кода ППЭ.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Авторизуйтесь с помощью токена: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выбранную дату экзамена для авторизации;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подключите токен к рабочей станции;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введите пароль доступа;</a:t>
            </a:r>
          </a:p>
          <a:p>
            <a:pPr marL="360363" lvl="0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отключите свой токен от рабочей станции.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Проверьте в штабе наличие: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USB-модема для обеспечения резервного канала связи с Интернет;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-накопителя, предназначенного для переноса ключа доступа к КИМ из Штаба ППЭ в аудитории, а также для переноса электронных актов технической готовности и журналов печати в Штаб ППЭ, если необходимый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-накопитель не был предоставлен РЦОИ;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внешнего (резервного) оптического привода для чтения компакт-дисков (не менее одного на ППЭ);</a:t>
            </a:r>
          </a:p>
          <a:p>
            <a:pPr marL="360363" indent="271463" algn="just"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резервного принтера, резервных картриджей и резервной станции печати КИМ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55" name="Прямая со стрелкой 54"/>
          <p:cNvCxnSpPr>
            <a:cxnSpLocks/>
            <a:stCxn id="23" idx="2"/>
          </p:cNvCxnSpPr>
          <p:nvPr/>
        </p:nvCxnSpPr>
        <p:spPr>
          <a:xfrm>
            <a:off x="4572000" y="1340768"/>
            <a:ext cx="0" cy="7920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2278338" y="1492238"/>
            <a:ext cx="4923547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Членом ГЭК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0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132856"/>
            <a:ext cx="8649834" cy="39604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 технической готовности на всех станциях печати КИМ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В КАЖДОЙ АУДИТОРИИ ППЭ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Проконтролируйте качество печати КИМ в каждой аудитории ППЭ: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соблюдение границ печати принтера;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проверьте качество печати демонстрационного варианта КИМ.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Проконтролируйте в каждой аудитории ППЭ: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правильность системных даты и времени, установленных на станции печати КИМ;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достаточного количества подготовленной бумаги;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запасного картриджа для печати для каждого локального лазерного принтера;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Проверьте работоспособность токена на каждой рабочей станции печати КИМ.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Подпишите протокол технической готовности аудитории (форма ППЭ-01-01) на всех рабочих станциях печати КИМ в каждой аудитории.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Контроль сохранения электронного акта технической готовности на USB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-накопитель. (Акт предназначен для передачи на федеральный портал с помощью «Станция авторизации»).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</p:cNvCxnSpPr>
          <p:nvPr/>
        </p:nvCxnSpPr>
        <p:spPr>
          <a:xfrm>
            <a:off x="4572000" y="1340768"/>
            <a:ext cx="0" cy="7920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2110227" y="1456234"/>
            <a:ext cx="4923547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Членом ГЭК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8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к экзамену</a:t>
            </a:r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1929991" y="836712"/>
            <a:ext cx="528401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один день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247083" y="2132856"/>
            <a:ext cx="8649834" cy="39604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 технической готовности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СТАНЦИИ СКАНИРОВАНИЯ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Проверьте работоспособность оборудования, используемого при сканировании бланков;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Проконтролируйте качество тестового сканирования.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разрешение сканирования: 300 точек на дюйм;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размер отсканированного изображения: А4;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цветность сканирования: цветное.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Проверьте работоспособность токена члена ГЭК.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Подпишите протокол технической готовности Штаба ППЭ для сканирования бланков в ППЭ (форма ППЭ 01-02).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Проконтролируйте сохранение протокола технической готовности.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6. Проконтролируйте передачу в систему мониторинга готовности ППЭ акта технической готовности  и статуса о завершении контроля технической готовности.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tabLst>
                <a:tab pos="985838" algn="l"/>
              </a:tabLs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7. Проверьте наличие дополнительного (резервного) оборудования.</a:t>
            </a:r>
          </a:p>
          <a:p>
            <a:pPr marL="360363" indent="271463" algn="just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985838" algn="l"/>
              </a:tabLst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>
            <a:cxnSpLocks/>
            <a:stCxn id="23" idx="2"/>
          </p:cNvCxnSpPr>
          <p:nvPr/>
        </p:nvCxnSpPr>
        <p:spPr>
          <a:xfrm>
            <a:off x="4572000" y="1340768"/>
            <a:ext cx="0" cy="7920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Содержимое 3"/>
          <p:cNvSpPr txBox="1">
            <a:spLocks/>
          </p:cNvSpPr>
          <p:nvPr/>
        </p:nvSpPr>
        <p:spPr>
          <a:xfrm>
            <a:off x="2110227" y="1456234"/>
            <a:ext cx="4923547" cy="3885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совместно с Членом ГЭК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96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9144000" cy="604813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проведение экзамена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251520" y="2433290"/>
            <a:ext cx="2805633" cy="2507878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A9DC8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251520" y="1628800"/>
            <a:ext cx="294692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22278" y="2433290"/>
            <a:ext cx="2295525" cy="2507878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  <a:contourClr>
              <a:srgbClr val="F1D08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6086103" y="2433290"/>
            <a:ext cx="2293937" cy="2507878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  <a:contourClr>
              <a:srgbClr val="6FC5E3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25400" dir="10800000" sy="50000" kx="-2453608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gray">
          <a:xfrm rot="1332565">
            <a:off x="2512640" y="617270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88CE58">
                  <a:gamma/>
                  <a:tint val="90980"/>
                  <a:invGamma/>
                  <a:alpha val="32001"/>
                </a:srgbClr>
              </a:gs>
              <a:gs pos="100000">
                <a:srgbClr val="88CE5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16"/>
          <p:cNvSpPr>
            <a:spLocks/>
          </p:cNvSpPr>
          <p:nvPr/>
        </p:nvSpPr>
        <p:spPr bwMode="gray">
          <a:xfrm rot="1754271">
            <a:off x="5465390" y="617270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AD83EB">
                  <a:gamma/>
                  <a:tint val="90980"/>
                  <a:invGamma/>
                  <a:alpha val="32001"/>
                </a:srgbClr>
              </a:gs>
              <a:gs pos="100000">
                <a:srgbClr val="AD83E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gray">
          <a:xfrm>
            <a:off x="251520" y="1628800"/>
            <a:ext cx="29848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251520" y="2420991"/>
            <a:ext cx="2797550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Скачивание ключа доступа к КИМ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Федерального портала в штабе ППЭ: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проверьте выбранную дату экзамена для получения ключа;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подключите токен к рабочей станции;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введите пароль доступа;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500" dirty="0">
                <a:cs typeface="Times New Roman" panose="02020603050405020304" pitchFamily="18" charset="0"/>
              </a:rPr>
              <a:t>отключите токен от рабочей станции.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gray">
          <a:xfrm>
            <a:off x="3427040" y="1646265"/>
            <a:ext cx="2438400" cy="6663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D79133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gray">
          <a:xfrm>
            <a:off x="6094040" y="1628800"/>
            <a:ext cx="2438400" cy="6663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4B71D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gray">
          <a:xfrm>
            <a:off x="3417370" y="2447597"/>
            <a:ext cx="234308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ключа доступа к КИМ в каждой аудитории проведения:</a:t>
            </a:r>
          </a:p>
          <a:p>
            <a:pPr algn="just">
              <a:spcBef>
                <a:spcPts val="1200"/>
              </a:spcBef>
            </a:pPr>
            <a:r>
              <a:rPr lang="ru-RU" altLang="ru-RU" sz="1400" dirty="0">
                <a:cs typeface="Times New Roman" panose="02020603050405020304" pitchFamily="18" charset="0"/>
              </a:rPr>
              <a:t>Необходимо загрузить ключ доступа к КИМ в каждой аудитории на каждой станции печати (не дожидаясь 10-00)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одержимое 3"/>
          <p:cNvSpPr txBox="1">
            <a:spLocks/>
          </p:cNvSpPr>
          <p:nvPr/>
        </p:nvSpPr>
        <p:spPr>
          <a:xfrm>
            <a:off x="86845" y="744289"/>
            <a:ext cx="1492287" cy="8154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9 часов 30 минут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gray">
          <a:xfrm>
            <a:off x="3387530" y="1794302"/>
            <a:ext cx="2517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gray">
          <a:xfrm>
            <a:off x="6747611" y="1794302"/>
            <a:ext cx="113043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  <a:endParaRPr lang="en-US" alt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6074700" y="2839186"/>
            <a:ext cx="234308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Активация ключа доступа к КИМ в каждой аудитории проведения</a:t>
            </a:r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3102049" y="3565117"/>
            <a:ext cx="288032" cy="3170101"/>
          </a:xfrm>
          <a:prstGeom prst="rightBrace">
            <a:avLst>
              <a:gd name="adj1" fmla="val 7667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3"/>
          <p:cNvSpPr txBox="1">
            <a:spLocks/>
          </p:cNvSpPr>
          <p:nvPr/>
        </p:nvSpPr>
        <p:spPr>
          <a:xfrm>
            <a:off x="323528" y="5326628"/>
            <a:ext cx="8424936" cy="81545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Технический специалист и члены ГЭК </a:t>
            </a: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могут ходить по аудиториям раздельно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сначала технический специалист загружает ключ, после чего члены ГЭК самостоятельно, без участия технического специалиста, выполняют процедуру активации ключа доступа к КИМ. 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7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875"/>
            <a:ext cx="8229600" cy="576263"/>
          </a:xfrm>
        </p:spPr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завершение экзамена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764704"/>
            <a:ext cx="8784976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</a:rPr>
              <a:t>1.Сбор электронных журналов работы станции печати КИМ</a:t>
            </a:r>
          </a:p>
          <a:p>
            <a:pPr algn="just"/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</a:rPr>
              <a:t>По окончании экзамена, в том числе после передачи журналов проведения экзамена, необходимо направить информацию о завершении экзамена с помощью станции авторизации, в качестве ответственного исполнителя следует указывать руководителя ППЭ или члена ГЭК.</a:t>
            </a:r>
          </a:p>
          <a:p>
            <a:pPr algn="just"/>
            <a:r>
              <a:rPr lang="ru-RU" sz="1400" dirty="0"/>
              <a:t>1.1. После завершения экзамена введите пароль для подтверждения завершения экзамена в аудитории.</a:t>
            </a:r>
          </a:p>
          <a:p>
            <a:pPr algn="just"/>
            <a:r>
              <a:rPr lang="ru-RU" sz="1400" dirty="0"/>
              <a:t>1.2. Подпишите протоколы печати КИМ в аудитории (один протокол на аудиторию).</a:t>
            </a:r>
          </a:p>
          <a:p>
            <a:r>
              <a:rPr lang="ru-RU" sz="1400" dirty="0"/>
              <a:t>1.3. Выгрузите файл электронного журнала работы станции печати КИМ на обычный </a:t>
            </a:r>
            <a:r>
              <a:rPr lang="ru-RU" sz="1400" dirty="0" err="1"/>
              <a:t>флеш</a:t>
            </a:r>
            <a:r>
              <a:rPr lang="ru-RU" sz="1400" dirty="0"/>
              <a:t>-накопитель, заранее подготовленный в ППЭ.</a:t>
            </a:r>
          </a:p>
          <a:p>
            <a:r>
              <a:rPr lang="ru-RU" sz="1400" dirty="0"/>
              <a:t>1.4. Подключите </a:t>
            </a:r>
            <a:r>
              <a:rPr lang="ru-RU" sz="1400" dirty="0" err="1"/>
              <a:t>флеш</a:t>
            </a:r>
            <a:r>
              <a:rPr lang="ru-RU" sz="1400" dirty="0"/>
              <a:t>-накопитель с журналами работы станций печати к рабочей станции с установленной Станцией авторизации.</a:t>
            </a:r>
          </a:p>
          <a:p>
            <a:r>
              <a:rPr lang="ru-RU" sz="1400" dirty="0"/>
              <a:t>1.5. Перейдите в раздел «Мониторинг» Станции авторизации.</a:t>
            </a:r>
          </a:p>
          <a:p>
            <a:r>
              <a:rPr lang="ru-RU" sz="1400" dirty="0"/>
              <a:t>1.6. Укажите дату экзамена, для которой производится загрузка актов.</a:t>
            </a:r>
          </a:p>
          <a:p>
            <a:r>
              <a:rPr lang="ru-RU" sz="1400" dirty="0"/>
              <a:t>1.7.Укажите статус, соответствующий текущему этапу проведения экзамена, и введите ФИО ответственного специалиста.</a:t>
            </a:r>
          </a:p>
          <a:p>
            <a:r>
              <a:rPr lang="ru-RU" sz="1400" dirty="0"/>
              <a:t>1.8. Нажмите на кнопку «Выберите файлы» и перейдите в открывшемся проводнике в папку </a:t>
            </a:r>
            <a:r>
              <a:rPr lang="ru-RU" sz="1400" dirty="0" err="1"/>
              <a:t>PPE_Export</a:t>
            </a:r>
            <a:r>
              <a:rPr lang="ru-RU" sz="1400" dirty="0"/>
              <a:t> расположенную в корневом каталоге </a:t>
            </a:r>
            <a:r>
              <a:rPr lang="ru-RU" sz="1400" dirty="0" err="1"/>
              <a:t>флеш</a:t>
            </a:r>
            <a:r>
              <a:rPr lang="ru-RU" sz="1400" dirty="0"/>
              <a:t>-накопителя.</a:t>
            </a:r>
          </a:p>
          <a:p>
            <a:r>
              <a:rPr lang="ru-RU" sz="1400" dirty="0"/>
              <a:t>1.9.Выберите все необходимые файлы журналов в формате .</a:t>
            </a:r>
            <a:r>
              <a:rPr lang="ru-RU" sz="1400" dirty="0" err="1"/>
              <a:t>dat</a:t>
            </a:r>
            <a:r>
              <a:rPr lang="ru-RU" sz="1400" dirty="0"/>
              <a:t> и нажмите «Открыть». Названия файлов журналов работы станции имеют префикс END_PRINT.</a:t>
            </a:r>
          </a:p>
          <a:p>
            <a:r>
              <a:rPr lang="ru-RU" sz="1400" dirty="0"/>
              <a:t>1.10. Переданные файлы будут отображены в списке, по каждому файлу будет показан статус обработки на федеральном портале: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Идет обработка </a:t>
            </a:r>
            <a:r>
              <a:rPr lang="ru-RU" sz="1600" dirty="0"/>
              <a:t>– файл передан, ожидает обработки для загрузки в систему мониторинга;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Ошибка передачи </a:t>
            </a:r>
            <a:r>
              <a:rPr lang="ru-RU" sz="1600" dirty="0"/>
              <a:t>– файл необходимо передать повторно;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Передан</a:t>
            </a:r>
            <a:r>
              <a:rPr lang="ru-RU" sz="1600" dirty="0"/>
              <a:t> –загружен в систему мониторинга.</a:t>
            </a: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72907" y="836712"/>
            <a:ext cx="7214009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Печати КИМ «не видит»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токен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члена ГЭК: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15" y="1340768"/>
            <a:ext cx="871296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Убедитесь, что вы перезагрузили компьютер после установки системы.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Убедитесь в работоспособности используемого USB-порта, попробуйте использовать другой USB-порт.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Убедитесь, что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токен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распознан операционной системой: система автоматически устанавливает необходимые драйвера, это может занять значительное время. На правильно установленном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токене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равномерно горит красный светодиод.</a:t>
            </a:r>
          </a:p>
          <a:p>
            <a:r>
              <a:rPr lang="ru-RU" sz="1600" dirty="0"/>
              <a:t>         Проверьте работоспособность </a:t>
            </a:r>
            <a:r>
              <a:rPr lang="ru-RU" sz="1600" dirty="0" err="1"/>
              <a:t>токена</a:t>
            </a:r>
            <a:r>
              <a:rPr lang="ru-RU" sz="1600" dirty="0"/>
              <a:t> с использованием Панели управления </a:t>
            </a:r>
            <a:r>
              <a:rPr lang="ru-RU" sz="1600" dirty="0" err="1"/>
              <a:t>Рутокен</a:t>
            </a:r>
            <a:r>
              <a:rPr lang="ru-RU" sz="1600" dirty="0"/>
              <a:t>.</a:t>
            </a:r>
          </a:p>
          <a:p>
            <a:r>
              <a:rPr lang="ru-RU" sz="1600" dirty="0"/>
              <a:t>1. Кнопка «Пуск» → «Все программы» → </a:t>
            </a:r>
            <a:r>
              <a:rPr lang="ru-RU" sz="1600" dirty="0" err="1"/>
              <a:t>Rutoken</a:t>
            </a:r>
            <a:r>
              <a:rPr lang="ru-RU" sz="1600" dirty="0"/>
              <a:t> → Панель управления </a:t>
            </a:r>
            <a:r>
              <a:rPr lang="ru-RU" sz="1600" dirty="0" err="1"/>
              <a:t>Рутокен</a:t>
            </a:r>
            <a:r>
              <a:rPr lang="ru-RU" sz="1600" dirty="0"/>
              <a:t>.</a:t>
            </a:r>
          </a:p>
          <a:p>
            <a:r>
              <a:rPr lang="ru-RU" sz="1600" dirty="0"/>
              <a:t>2. В открывшемся окне на вкладке «Сертификаты» должны отображаться сведения о сертификате члена ГЭК – проверьте правильность ФИО члена ГЭК.</a:t>
            </a:r>
          </a:p>
          <a:p>
            <a:r>
              <a:rPr lang="ru-RU" sz="1600" dirty="0"/>
              <a:t>Если сведения о сертификате не выводятся, значит </a:t>
            </a:r>
            <a:r>
              <a:rPr lang="ru-RU" sz="1600" dirty="0" err="1"/>
              <a:t>токен</a:t>
            </a:r>
            <a:r>
              <a:rPr lang="ru-RU" sz="1600" dirty="0"/>
              <a:t> либо не распознан операционной системой (не установлен драйвер </a:t>
            </a:r>
            <a:r>
              <a:rPr lang="ru-RU" sz="1600" dirty="0" err="1"/>
              <a:t>токена</a:t>
            </a:r>
            <a:r>
              <a:rPr lang="ru-RU" sz="1600" dirty="0"/>
              <a:t>) либо поврежден.</a:t>
            </a:r>
          </a:p>
          <a:p>
            <a:r>
              <a:rPr lang="ru-RU" sz="1600" dirty="0"/>
              <a:t>3. Проверьте пароль доступа к </a:t>
            </a:r>
            <a:r>
              <a:rPr lang="ru-RU" sz="1600" dirty="0" err="1"/>
              <a:t>токену</a:t>
            </a:r>
            <a:r>
              <a:rPr lang="ru-RU" sz="1600" dirty="0"/>
              <a:t>. Нажмите кнопку «Ввести PIN - код». При вводе пароля должен быть выбран пункт «Пользователь». В случае ввода правильного </a:t>
            </a:r>
            <a:r>
              <a:rPr lang="ru-RU" sz="1600" dirty="0" err="1"/>
              <a:t>пароля,кнопка</a:t>
            </a:r>
            <a:r>
              <a:rPr lang="ru-RU" sz="1600" dirty="0"/>
              <a:t> «Ввести PIN - код» должна смениться на «Выйти».</a:t>
            </a:r>
          </a:p>
          <a:p>
            <a:endParaRPr lang="ru-RU" sz="1400" dirty="0"/>
          </a:p>
          <a:p>
            <a:endParaRPr lang="ru-RU" sz="1400" dirty="0"/>
          </a:p>
          <a:p>
            <a:pPr algn="r"/>
            <a:r>
              <a:rPr lang="ru-RU" sz="1400" dirty="0"/>
              <a:t>Количество попыток ввода неправильного пароля ограничено, при исчерпании лимита </a:t>
            </a:r>
            <a:r>
              <a:rPr lang="ru-RU" sz="1400" dirty="0" err="1"/>
              <a:t>токен</a:t>
            </a:r>
            <a:r>
              <a:rPr lang="ru-RU" sz="1400" dirty="0"/>
              <a:t> </a:t>
            </a:r>
          </a:p>
          <a:p>
            <a:pPr algn="r"/>
            <a:r>
              <a:rPr lang="ru-RU" sz="1400" dirty="0"/>
              <a:t>блокируется и не может дальше использоваться.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Продолжение на следующем слайде…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468" y="805106"/>
            <a:ext cx="1079669" cy="5943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123920"/>
            <a:ext cx="669429" cy="82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10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964996" y="908720"/>
            <a:ext cx="7214009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Печати КИМ «не видит»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токен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члена ГЭК: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516" y="1536462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Проверьте работоспособность и корректность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 сертификатом члена ГЭК средствами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36195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Кнопка «Пуск» &gt; «Все программы» &gt; Крипто-Про &gt;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CSP: в открывшемся окне на вкладке «Сервис» необходимо нажать кнопку «Протестировать».</a:t>
            </a:r>
          </a:p>
          <a:p>
            <a:pPr marL="361950">
              <a:buFont typeface="+mj-lt"/>
              <a:buAutoNum type="arabicPeriod"/>
            </a:pPr>
            <a:r>
              <a:rPr lang="ru-RU" sz="2000" dirty="0"/>
              <a:t> В открывшемся окне на вкладке «Общие» проверьте, что в строке «Лицензия CSP» указано значение «Постоянная».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6195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открывшемся окне по кнопке «Обзор» выбрать контейнер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нажать далее.</a:t>
            </a:r>
          </a:p>
          <a:p>
            <a:pPr marL="36195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Ввести пароль доступа к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токену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в открывшемся окне проверить отсутствие сообщений об ошибках.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случае выявления ошибок, 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т.ч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на любом из шагов проверки, необходимо обратиться в РЦОИ.</a:t>
            </a:r>
          </a:p>
        </p:txBody>
      </p:sp>
    </p:spTree>
    <p:extLst>
      <p:ext uri="{BB962C8B-B14F-4D97-AF65-F5344CB8AC3E}">
        <p14:creationId xmlns:p14="http://schemas.microsoft.com/office/powerpoint/2010/main" val="341908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161510" y="1462308"/>
            <a:ext cx="8820980" cy="3933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 273-ФЗ «Об образовании в Российской Федерации»;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31.08.2013 № 755 «О федеральной информационной системе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образования, и приема граждан в образовательные организации для получения среднего профессионального и высшего образования и региональных информационных системах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образования»;</a:t>
            </a:r>
          </a:p>
          <a:p>
            <a:pPr indent="457200" algn="just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Минобрнауки России от 26.12.2013 № 1400 «Об утверждении Порядка проведения государственной итоговой аттестации по образовательным программам среднего общего образования» (зарегистрирован Минюстом России 03.02.2014, регистрационный № 31205) с изменениями и добавлениями.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462372" y="908720"/>
            <a:ext cx="8219256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Печати КИМ «не видит» диск с электронными КИМ: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516" y="1536462"/>
            <a:ext cx="8712968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 в работоспособности используемого CD-привода (попробуйте прочитать заведомо корректный диск).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CD-привод не работоспособен, используйте резервный внешний CD-привод.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Попробуйте прочитать диск с КИМ средствами операционной системы: просмотреть диск в проводнике файлов.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Попробуйте  открыть файл index.txt: в нём должна содержаться последовательность номеров, совпадающих с номерами, записанными на диске.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CD-привод точно работоспособен, но диск не читается средствами операционной системы (т.е. диск повреждён), то необходимо запросить резервный доставочный пакет.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CD-привод работоспособен, диск читается, но не открывается файл index.txt  (т.е. диск повреждён), либо в нём содержаться номера, не совпадающие с номерами записанных на диске КИМ, необходимо запросить резервный доставочный пакет.</a:t>
            </a:r>
          </a:p>
        </p:txBody>
      </p:sp>
    </p:spTree>
    <p:extLst>
      <p:ext uri="{BB962C8B-B14F-4D97-AF65-F5344CB8AC3E}">
        <p14:creationId xmlns:p14="http://schemas.microsoft.com/office/powerpoint/2010/main" val="58800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462372" y="764704"/>
            <a:ext cx="8219256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Токен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члена ГЭК не подходит к ключу доступа к КИМ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98" y="1412776"/>
            <a:ext cx="90370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Данное сообщение об ошибке может появиться</a:t>
            </a:r>
            <a:b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этапе подготовки к печати КИМ</a:t>
            </a:r>
          </a:p>
          <a:p>
            <a:pPr marL="0" marR="0" lvl="0" indent="450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используете корректный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450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используете корректный ключ доступа к КИМ (как минимум имя ключа должно содержать корректный номер региона и дату экзамена): ключ можно изменить через ссылку «Изменить настройки».</a:t>
            </a:r>
          </a:p>
          <a:p>
            <a:pPr marL="0" marR="0" lvl="0" indent="450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Проверьте корректность данных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средствами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см. ранее слайды ПО Печати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КИМ «не видит»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члена ГЭК.</a:t>
            </a:r>
          </a:p>
        </p:txBody>
      </p:sp>
    </p:spTree>
    <p:extLst>
      <p:ext uri="{BB962C8B-B14F-4D97-AF65-F5344CB8AC3E}">
        <p14:creationId xmlns:p14="http://schemas.microsoft.com/office/powerpoint/2010/main" val="9776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Нештатные ситуации</a:t>
            </a: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617086" y="908720"/>
            <a:ext cx="5909828" cy="5040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Невозможно расшифровать КИМ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98" y="1700808"/>
            <a:ext cx="9037004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08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Данное сообщение об ошибке может появиться на этапе печати КИМ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Убедитесь, что вы используете корректный ключ доступа к КИМ (как минимум имя ключа должно содержать корректный номер региона и дату экзамена): ключ можно заменить средствами ПО «Станция печати КИМ».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Убедитесь что подсистема криптозащиты запущена и корректно функционирует, см. ранее слайд ПО Печати КИМ «не видит»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члена ГЭК.</a:t>
            </a:r>
          </a:p>
          <a:p>
            <a:pPr marL="0" marR="0" lvl="0" indent="4508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Проверьте корректность данных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средствами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КриптоПро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см. ранее слайды ПО Печати КИМ «не видит»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токен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члена ГЭК.</a:t>
            </a:r>
          </a:p>
        </p:txBody>
      </p:sp>
    </p:spTree>
    <p:extLst>
      <p:ext uri="{BB962C8B-B14F-4D97-AF65-F5344CB8AC3E}">
        <p14:creationId xmlns:p14="http://schemas.microsoft.com/office/powerpoint/2010/main" val="190413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6382" y="2964684"/>
            <a:ext cx="8631237" cy="9286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AE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3075" name="Прямоугольник 7"/>
          <p:cNvSpPr>
            <a:spLocks noChangeArrowheads="1"/>
          </p:cNvSpPr>
          <p:nvPr/>
        </p:nvSpPr>
        <p:spPr bwMode="auto">
          <a:xfrm>
            <a:off x="4427538" y="5157788"/>
            <a:ext cx="45640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РЦОИ ГБОУ ВО МО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 социального управления»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66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Дмитрий Александрович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0" y="6350"/>
            <a:ext cx="9144000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-36513" y="0"/>
            <a:ext cx="9144001" cy="620713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3079" name="Номер слайда 1"/>
          <p:cNvSpPr txBox="1">
            <a:spLocks noGrp="1"/>
          </p:cNvSpPr>
          <p:nvPr/>
        </p:nvSpPr>
        <p:spPr bwMode="auto">
          <a:xfrm>
            <a:off x="6743700" y="6573838"/>
            <a:ext cx="23510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AD5DE93-A0F9-4ACA-9B3C-AC0D10162D8D}" type="slidenum">
              <a:rPr lang="ru-RU" altLang="ru-RU" sz="1400" b="1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2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НОРМАТИВНЫЕ ПРАВОВЫЕ ДОКУМЕНТЫ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(МЕТОДИЧЕСКИЕ МАТЕРИАЛЫ)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24" y="908720"/>
            <a:ext cx="8568952" cy="5040560"/>
          </a:xfrm>
          <a:prstGeom prst="round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документы</a:t>
            </a: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Портал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ege.edu.ru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0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Рособрнадзора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www.obrnadzor.gov.ru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Региональные документы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Министерства образования Московской области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www.minomos.ru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регионального центра обработки информации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rcoi.net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57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675978"/>
            <a:ext cx="1312863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54"/>
          <p:cNvGrpSpPr>
            <a:grpSpLocks/>
          </p:cNvGrpSpPr>
          <p:nvPr/>
        </p:nvGrpSpPr>
        <p:grpSpPr bwMode="auto">
          <a:xfrm>
            <a:off x="323850" y="2349500"/>
            <a:ext cx="1031875" cy="1223963"/>
            <a:chOff x="7460870" y="4603358"/>
            <a:chExt cx="1526988" cy="1849978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6617" y="495367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8059920" y="56687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8059920" y="523921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8059920" y="53831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8059920" y="55247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8059920" y="5810283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8059920" y="595425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8059920" y="609581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8059920" y="623978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Загнутый угол 26"/>
            <p:cNvSpPr/>
            <p:nvPr/>
          </p:nvSpPr>
          <p:spPr>
            <a:xfrm>
              <a:off x="7676998" y="4797714"/>
              <a:ext cx="1071241" cy="1499657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7817950" y="5085649"/>
              <a:ext cx="7869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827347" y="52488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7827347" y="539037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7827347" y="553434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7827347" y="5678312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7827347" y="58198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827347" y="5963848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827347" y="6105415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Загнутый угол 35"/>
            <p:cNvSpPr/>
            <p:nvPr/>
          </p:nvSpPr>
          <p:spPr>
            <a:xfrm>
              <a:off x="7460870" y="4603358"/>
              <a:ext cx="1071241" cy="1499658"/>
            </a:xfrm>
            <a:prstGeom prst="foldedCorner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604173" y="4816910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604173" y="496087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604173" y="510244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604173" y="524641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7604173" y="5387979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7604173" y="5531947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7604173" y="5675914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604173" y="5817481"/>
              <a:ext cx="7846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Прямоугольник 62"/>
          <p:cNvSpPr>
            <a:spLocks noChangeArrowheads="1"/>
          </p:cNvSpPr>
          <p:nvPr/>
        </p:nvSpPr>
        <p:spPr bwMode="auto">
          <a:xfrm>
            <a:off x="-145231" y="3610675"/>
            <a:ext cx="1956569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файлы: исходные КИМ</a:t>
            </a:r>
          </a:p>
        </p:txBody>
      </p:sp>
      <p:sp>
        <p:nvSpPr>
          <p:cNvPr id="46" name="Прямоугольник 63"/>
          <p:cNvSpPr>
            <a:spLocks noChangeArrowheads="1"/>
          </p:cNvSpPr>
          <p:nvPr/>
        </p:nvSpPr>
        <p:spPr bwMode="auto">
          <a:xfrm>
            <a:off x="2812231" y="1835507"/>
            <a:ext cx="202349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 с КИМ</a:t>
            </a:r>
          </a:p>
          <a:p>
            <a:pPr algn="ctr" eaLnBrk="1" hangingPunct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 шифрование по ГОСТ</a:t>
            </a:r>
          </a:p>
        </p:txBody>
      </p:sp>
      <p:sp>
        <p:nvSpPr>
          <p:cNvPr id="47" name="Прямоугольник 69"/>
          <p:cNvSpPr>
            <a:spLocks noChangeArrowheads="1"/>
          </p:cNvSpPr>
          <p:nvPr/>
        </p:nvSpPr>
        <p:spPr bwMode="auto">
          <a:xfrm>
            <a:off x="4504333" y="2852738"/>
            <a:ext cx="2947987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Доставочные пакеты</a:t>
            </a:r>
          </a:p>
        </p:txBody>
      </p:sp>
      <p:pic>
        <p:nvPicPr>
          <p:cNvPr id="48" name="Picture 4" descr="http://www.pereezd-moskva.ru/images/pack/korob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5958" y="1196975"/>
            <a:ext cx="22145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Выгнутая влево стрелка 48"/>
          <p:cNvSpPr/>
          <p:nvPr/>
        </p:nvSpPr>
        <p:spPr>
          <a:xfrm rot="18233031" flipH="1">
            <a:off x="4897956" y="682625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Выгнутая влево стрелка 49"/>
          <p:cNvSpPr/>
          <p:nvPr/>
        </p:nvSpPr>
        <p:spPr>
          <a:xfrm rot="3573723">
            <a:off x="6498683" y="705324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86"/>
          <p:cNvSpPr>
            <a:spLocks noChangeArrowheads="1"/>
          </p:cNvSpPr>
          <p:nvPr/>
        </p:nvSpPr>
        <p:spPr bwMode="auto">
          <a:xfrm>
            <a:off x="7020272" y="1811432"/>
            <a:ext cx="208121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комплекты участников</a:t>
            </a:r>
          </a:p>
        </p:txBody>
      </p:sp>
      <p:pic>
        <p:nvPicPr>
          <p:cNvPr id="52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5800" y="3645024"/>
            <a:ext cx="98583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88"/>
          <p:cNvSpPr>
            <a:spLocks noChangeArrowheads="1"/>
          </p:cNvSpPr>
          <p:nvPr/>
        </p:nvSpPr>
        <p:spPr bwMode="auto">
          <a:xfrm>
            <a:off x="6952009" y="4725766"/>
            <a:ext cx="21602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ЭП</a:t>
            </a:r>
          </a:p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персональный пароль</a:t>
            </a:r>
          </a:p>
        </p:txBody>
      </p:sp>
      <p:sp>
        <p:nvSpPr>
          <p:cNvPr id="54" name="Прямоугольник 94"/>
          <p:cNvSpPr>
            <a:spLocks noChangeArrowheads="1"/>
          </p:cNvSpPr>
          <p:nvPr/>
        </p:nvSpPr>
        <p:spPr bwMode="auto">
          <a:xfrm>
            <a:off x="2835275" y="4586412"/>
            <a:ext cx="173672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</a:t>
            </a:r>
          </a:p>
        </p:txBody>
      </p:sp>
      <p:sp>
        <p:nvSpPr>
          <p:cNvPr id="55" name="Прямоугольник 95"/>
          <p:cNvSpPr>
            <a:spLocks noChangeArrowheads="1"/>
          </p:cNvSpPr>
          <p:nvPr/>
        </p:nvSpPr>
        <p:spPr bwMode="auto">
          <a:xfrm>
            <a:off x="4123333" y="5750292"/>
            <a:ext cx="34563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доступа к КИМ для члена ГЭК</a:t>
            </a:r>
          </a:p>
          <a:p>
            <a:pPr algn="ctr" eaLnBrk="1" hangingPunct="1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Защита: доступ по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токену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</a:t>
            </a:r>
          </a:p>
        </p:txBody>
      </p:sp>
      <p:pic>
        <p:nvPicPr>
          <p:cNvPr id="56" name="Picture 6" descr="http://www.originalam.net/img/pages/16.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4313" y="4768850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2952750" y="3284538"/>
            <a:ext cx="5448300" cy="142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Выгнутая влево стрелка 57"/>
          <p:cNvSpPr/>
          <p:nvPr/>
        </p:nvSpPr>
        <p:spPr>
          <a:xfrm rot="18066227" flipH="1">
            <a:off x="4805363" y="3494087"/>
            <a:ext cx="419100" cy="1368425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Выгнутая влево стрелка 58"/>
          <p:cNvSpPr/>
          <p:nvPr/>
        </p:nvSpPr>
        <p:spPr>
          <a:xfrm rot="3512002">
            <a:off x="6560344" y="3525044"/>
            <a:ext cx="373062" cy="1314450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133"/>
          <p:cNvSpPr>
            <a:spLocks noChangeArrowheads="1"/>
          </p:cNvSpPr>
          <p:nvPr/>
        </p:nvSpPr>
        <p:spPr bwMode="auto">
          <a:xfrm>
            <a:off x="1331913" y="2781300"/>
            <a:ext cx="1676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Шифрование КИМ</a:t>
            </a:r>
          </a:p>
        </p:txBody>
      </p:sp>
      <p:sp>
        <p:nvSpPr>
          <p:cNvPr id="61" name="Стрелка вправо 60"/>
          <p:cNvSpPr/>
          <p:nvPr/>
        </p:nvSpPr>
        <p:spPr>
          <a:xfrm rot="2128450">
            <a:off x="2028825" y="3598863"/>
            <a:ext cx="979488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19471550" flipV="1">
            <a:off x="2032000" y="201136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" name="Picture 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1979" y="852836"/>
            <a:ext cx="1063997" cy="106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4028" y="1428900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645024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8385" y="4221088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Прямоугольник 133"/>
          <p:cNvSpPr>
            <a:spLocks noChangeArrowheads="1"/>
          </p:cNvSpPr>
          <p:nvPr/>
        </p:nvSpPr>
        <p:spPr bwMode="auto">
          <a:xfrm>
            <a:off x="5076056" y="745540"/>
            <a:ext cx="1676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ЭМ</a:t>
            </a:r>
          </a:p>
        </p:txBody>
      </p:sp>
      <p:sp>
        <p:nvSpPr>
          <p:cNvPr id="68" name="Прямоугольник 133"/>
          <p:cNvSpPr>
            <a:spLocks noChangeArrowheads="1"/>
          </p:cNvSpPr>
          <p:nvPr/>
        </p:nvSpPr>
        <p:spPr bwMode="auto">
          <a:xfrm>
            <a:off x="5076056" y="3429000"/>
            <a:ext cx="1676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ключей для членов ГЭК</a:t>
            </a:r>
          </a:p>
        </p:txBody>
      </p:sp>
      <p:pic>
        <p:nvPicPr>
          <p:cNvPr id="69" name="Picture 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5517232"/>
            <a:ext cx="2460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1967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016" y="1106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Особенности печати КИМ в аудиториях ППЭ</a:t>
            </a:r>
          </a:p>
        </p:txBody>
      </p:sp>
      <p:sp>
        <p:nvSpPr>
          <p:cNvPr id="2" name="Объект 1"/>
          <p:cNvSpPr>
            <a:spLocks noGrp="1"/>
          </p:cNvSpPr>
          <p:nvPr>
            <p:ph type="subTitle" idx="4294967295"/>
          </p:nvPr>
        </p:nvSpPr>
        <p:spPr>
          <a:xfrm>
            <a:off x="143508" y="692696"/>
            <a:ext cx="8856984" cy="36004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техническому оснащению ППЭ для печати КИМ в аудиториях ППЭ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185784"/>
              </p:ext>
            </p:extLst>
          </p:nvPr>
        </p:nvGraphicFramePr>
        <p:xfrm>
          <a:off x="143508" y="1109013"/>
          <a:ext cx="8856984" cy="51282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4428492">
                  <a:extLst>
                    <a:ext uri="{9D8B030D-6E8A-4147-A177-3AD203B41FA5}">
                      <a16:colId xmlns:a16="http://schemas.microsoft.com/office/drawing/2014/main" xmlns="" val="2933161108"/>
                    </a:ext>
                  </a:extLst>
                </a:gridCol>
                <a:gridCol w="4428492">
                  <a:extLst>
                    <a:ext uri="{9D8B030D-6E8A-4147-A177-3AD203B41FA5}">
                      <a16:colId xmlns:a16="http://schemas.microsoft.com/office/drawing/2014/main" xmlns="" val="1709811552"/>
                    </a:ext>
                  </a:extLst>
                </a:gridCol>
              </a:tblGrid>
              <a:tr h="4986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90840042"/>
                  </a:ext>
                </a:extLst>
              </a:tr>
              <a:tr h="6243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печати КИМ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каждую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аудиторию (+ 1 резервная станция печати с принтером на 3-4 аудитории)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533635761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Локальный лазерный принтер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каждую станцию печати КИМ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7855591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 картриджи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каждого локального принтера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54930762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Станция авторизации (Рабочая станция в штабе ППЭ)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(+ резервная станция)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5361686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USB-модем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82181129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внешний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)-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ROM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одного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897732571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Флеш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-накопитель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88617876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Токен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1 на каждого члена ГЭК, не менее 2 на ППЭ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532866113"/>
                  </a:ext>
                </a:extLst>
              </a:tr>
              <a:tr h="49869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 лазерный принтер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одного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69965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729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6595" y="-47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I. Подготовка и проведение экзаменов</a:t>
            </a:r>
          </a:p>
          <a:p>
            <a:pPr algn="ctr"/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19491" y="2304932"/>
            <a:ext cx="8713788" cy="2343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850"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1"/>
          <p:cNvSpPr>
            <a:spLocks noGrp="1"/>
          </p:cNvSpPr>
          <p:nvPr/>
        </p:nvSpPr>
        <p:spPr bwMode="auto">
          <a:xfrm>
            <a:off x="457200" y="6206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542925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latin typeface="Verdana" pitchFamily="34" charset="0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 bwMode="auto">
          <a:xfrm>
            <a:off x="284351" y="2956191"/>
            <a:ext cx="82296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Состав работ в каждой аудитории: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Установка и настройка рабочей станции печати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Установка станции авторизации</a:t>
            </a: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Подключение и настройка принтера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Установка ПО Печать КИМ в ППЭ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Проверка оборудования средствами ПО: 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CD-</a:t>
            </a: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привод, принтер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Проверка качества печати средствами ПО: проверка границ печати, тестовая печать КИМ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Подготовка необходимого количества бумаги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13183" y="2132856"/>
            <a:ext cx="8425631" cy="72008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Ответственный исполнитель: технический специалист</a:t>
            </a:r>
          </a:p>
          <a:p>
            <a:pPr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Период выполнения: за 4-5 дней до начала экзамена</a:t>
            </a:r>
          </a:p>
        </p:txBody>
      </p:sp>
      <p:graphicFrame>
        <p:nvGraphicFramePr>
          <p:cNvPr id="2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7402272"/>
              </p:ext>
            </p:extLst>
          </p:nvPr>
        </p:nvGraphicFramePr>
        <p:xfrm>
          <a:off x="611560" y="627511"/>
          <a:ext cx="7067128" cy="1421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0806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6595" y="-47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I. Подготовка и проведение экзаменов</a:t>
            </a:r>
          </a:p>
          <a:p>
            <a:pPr algn="ctr"/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19491" y="2304932"/>
            <a:ext cx="8713788" cy="2343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850"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1"/>
          <p:cNvSpPr>
            <a:spLocks noGrp="1"/>
          </p:cNvSpPr>
          <p:nvPr/>
        </p:nvSpPr>
        <p:spPr bwMode="auto">
          <a:xfrm>
            <a:off x="457200" y="6206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542925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latin typeface="Verdana" pitchFamily="34" charset="0"/>
            </a:endParaRPr>
          </a:p>
        </p:txBody>
      </p:sp>
      <p:graphicFrame>
        <p:nvGraphicFramePr>
          <p:cNvPr id="2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0067651"/>
              </p:ext>
            </p:extLst>
          </p:nvPr>
        </p:nvGraphicFramePr>
        <p:xfrm>
          <a:off x="683568" y="620688"/>
          <a:ext cx="7344816" cy="1407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457200" y="1988840"/>
            <a:ext cx="8229600" cy="406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Состав работ в штабе ППЭ: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Проверка наличия выхода в интернет и соединения</a:t>
            </a:r>
            <a:r>
              <a:rPr kumimoji="0" lang="ru-RU" sz="2200" b="0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 с федеральным порталом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</a:endParaRP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Установка ПО авторизации для скачивания ключа доступа к КИМ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Подготовка запасного картриджа (один на 2-3 аудитории)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Подготовка и настройка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USB-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модема</a:t>
            </a:r>
            <a:r>
              <a:rPr kumimoji="0" lang="ru-RU" sz="2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 (запасного канала связи)</a:t>
            </a:r>
            <a:endParaRPr kumimoji="0" lang="en-US" sz="2200" b="0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  <a:p>
            <a:pPr marL="361950" indent="-36195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200" dirty="0">
                <a:solidFill>
                  <a:srgbClr val="FF0000"/>
                </a:solidFill>
                <a:latin typeface="+mn-lt"/>
              </a:rPr>
              <a:t>Подготовка внешнего резервного </a:t>
            </a:r>
            <a:r>
              <a:rPr lang="en-US" sz="2200" dirty="0">
                <a:solidFill>
                  <a:srgbClr val="FF0000"/>
                </a:solidFill>
                <a:latin typeface="+mn-lt"/>
              </a:rPr>
              <a:t>CD</a:t>
            </a:r>
            <a:r>
              <a:rPr lang="ru-RU" sz="2200" dirty="0">
                <a:solidFill>
                  <a:srgbClr val="FF0000"/>
                </a:solidFill>
                <a:latin typeface="+mn-lt"/>
              </a:rPr>
              <a:t>-привода</a:t>
            </a:r>
          </a:p>
          <a:p>
            <a:pPr marL="361950" marR="0" lvl="0" indent="-3619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Подготовка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флеш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</a:rPr>
              <a:t>-носителя (будет использоваться для копирования ключа доступа КИМ из штаба ППЭ по станциям печати в аудиториях)</a:t>
            </a:r>
          </a:p>
        </p:txBody>
      </p:sp>
    </p:spTree>
    <p:extLst>
      <p:ext uri="{BB962C8B-B14F-4D97-AF65-F5344CB8AC3E}">
        <p14:creationId xmlns:p14="http://schemas.microsoft.com/office/powerpoint/2010/main" val="2644618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6595" y="-47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I. Подготовка и проведение экзаменов</a:t>
            </a:r>
          </a:p>
          <a:p>
            <a:pPr algn="ctr"/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19491" y="2304932"/>
            <a:ext cx="8713788" cy="2343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850"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1"/>
          <p:cNvSpPr>
            <a:spLocks noGrp="1"/>
          </p:cNvSpPr>
          <p:nvPr/>
        </p:nvSpPr>
        <p:spPr bwMode="auto">
          <a:xfrm>
            <a:off x="457200" y="6206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542925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latin typeface="Verdana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771707755"/>
              </p:ext>
            </p:extLst>
          </p:nvPr>
        </p:nvGraphicFramePr>
        <p:xfrm>
          <a:off x="320512" y="3289580"/>
          <a:ext cx="6696744" cy="2268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7"/>
          <p:cNvSpPr/>
          <p:nvPr/>
        </p:nvSpPr>
        <p:spPr>
          <a:xfrm>
            <a:off x="7333880" y="3323572"/>
            <a:ext cx="1296144" cy="504056"/>
          </a:xfrm>
          <a:prstGeom prst="roundRect">
            <a:avLst/>
          </a:prstGeom>
          <a:solidFill>
            <a:srgbClr val="FFFF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Технический специалист </a:t>
            </a:r>
          </a:p>
        </p:txBody>
      </p:sp>
      <p:sp>
        <p:nvSpPr>
          <p:cNvPr id="11" name="Скругленный прямоугольник 8"/>
          <p:cNvSpPr/>
          <p:nvPr/>
        </p:nvSpPr>
        <p:spPr>
          <a:xfrm>
            <a:off x="7333880" y="4302670"/>
            <a:ext cx="1296144" cy="504056"/>
          </a:xfrm>
          <a:prstGeom prst="roundRect">
            <a:avLst/>
          </a:prstGeom>
          <a:solidFill>
            <a:srgbClr val="FFFF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Член ГЭК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7045848" y="4526842"/>
            <a:ext cx="288032" cy="0"/>
          </a:xfrm>
          <a:prstGeom prst="straightConnector1">
            <a:avLst/>
          </a:prstGeom>
          <a:ln w="22225">
            <a:solidFill>
              <a:srgbClr val="CC99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045848" y="3577612"/>
            <a:ext cx="288032" cy="0"/>
          </a:xfrm>
          <a:prstGeom prst="straightConnector1">
            <a:avLst/>
          </a:prstGeom>
          <a:ln w="22225">
            <a:solidFill>
              <a:srgbClr val="CC99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9104" y="2057887"/>
            <a:ext cx="8280920" cy="93610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Ответственный исполнитель: член ГЭК при участии технического специалиста</a:t>
            </a:r>
          </a:p>
          <a:p>
            <a:pPr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Период выполнения: за день до экзамена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971600" y="628907"/>
            <a:ext cx="3858897" cy="1407846"/>
            <a:chOff x="6455" y="0"/>
            <a:chExt cx="3858897" cy="1407846"/>
          </a:xfrm>
        </p:grpSpPr>
        <p:sp>
          <p:nvSpPr>
            <p:cNvPr id="25" name="Стрелка: шеврон 24"/>
            <p:cNvSpPr/>
            <p:nvPr/>
          </p:nvSpPr>
          <p:spPr>
            <a:xfrm>
              <a:off x="6455" y="0"/>
              <a:ext cx="3858897" cy="1407846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Стрелка: шеврон 4"/>
            <p:cNvSpPr txBox="1"/>
            <p:nvPr/>
          </p:nvSpPr>
          <p:spPr>
            <a:xfrm>
              <a:off x="710378" y="0"/>
              <a:ext cx="2451051" cy="1407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4016" tIns="41339" rIns="41339" bIns="41339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100" kern="1200" dirty="0"/>
                <a:t>I.</a:t>
              </a:r>
              <a:r>
                <a:rPr lang="ru-RU" sz="3100" kern="1200" dirty="0"/>
                <a:t>Техническая подготовка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444608" y="628907"/>
            <a:ext cx="3858897" cy="1407846"/>
            <a:chOff x="3479463" y="0"/>
            <a:chExt cx="3858897" cy="1407846"/>
          </a:xfrm>
        </p:grpSpPr>
        <p:sp>
          <p:nvSpPr>
            <p:cNvPr id="23" name="Стрелка: шеврон 22"/>
            <p:cNvSpPr/>
            <p:nvPr/>
          </p:nvSpPr>
          <p:spPr>
            <a:xfrm>
              <a:off x="3479463" y="0"/>
              <a:ext cx="3858897" cy="140784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4" name="Стрелка: шеврон 6"/>
            <p:cNvSpPr txBox="1"/>
            <p:nvPr/>
          </p:nvSpPr>
          <p:spPr>
            <a:xfrm>
              <a:off x="4183386" y="0"/>
              <a:ext cx="2451051" cy="1407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4016" tIns="41339" rIns="41339" bIns="41339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100" kern="1200">
                  <a:solidFill>
                    <a:schemeClr val="bg1">
                      <a:lumMod val="50000"/>
                    </a:schemeClr>
                  </a:solidFill>
                </a:rPr>
                <a:t>II.</a:t>
              </a:r>
              <a:r>
                <a:rPr lang="ru-RU" sz="3100" kern="1200">
                  <a:solidFill>
                    <a:schemeClr val="bg1">
                      <a:lumMod val="50000"/>
                    </a:schemeClr>
                  </a:solidFill>
                </a:rPr>
                <a:t>Контроль технической готовности</a:t>
              </a:r>
              <a:endParaRPr lang="ru-RU" sz="3100" kern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656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701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Подготовка и первичная настройка Станции авторизации</a:t>
            </a:r>
          </a:p>
        </p:txBody>
      </p:sp>
      <p:sp>
        <p:nvSpPr>
          <p:cNvPr id="22" name="Содержимое 2"/>
          <p:cNvSpPr>
            <a:spLocks noGrp="1"/>
          </p:cNvSpPr>
          <p:nvPr>
            <p:ph idx="4294967295"/>
          </p:nvPr>
        </p:nvSpPr>
        <p:spPr>
          <a:xfrm>
            <a:off x="215106" y="692696"/>
            <a:ext cx="8713788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помещении штаба ППЭ установите рабочую станцию (компьютер), удовлетворяющую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техническим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требованиям, предъявляемым к Станции авторизации, включая наличие стабильного канала связи с выходом в Интернет, а также локального принтера для печати в ППЭ односторонних ДБО No2 в случае отсутствия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типографских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ДБО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No2.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Установите Станцию авторизации. Для этого запустите исполняемый файл из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дистрибутива.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/>
              <a:t>В процессе установки Станции авторизации будет установлен драйвер для работы с </a:t>
            </a:r>
            <a:r>
              <a:rPr lang="ru-RU" sz="1800" dirty="0" err="1"/>
              <a:t>токеном</a:t>
            </a:r>
            <a:r>
              <a:rPr lang="ru-RU" sz="1800" dirty="0"/>
              <a:t> члена ГЭК, а также дополнительные специальные программные средства. Необходимо дождаться установки </a:t>
            </a:r>
            <a:r>
              <a:rPr lang="ru-RU" sz="1800" b="1" u="sng" dirty="0"/>
              <a:t>всех</a:t>
            </a:r>
            <a:r>
              <a:rPr lang="ru-RU" sz="1800" dirty="0"/>
              <a:t> дополнительных программных средств и строго следовать указаниям каждого установщика. После полного завершения установки следует </a:t>
            </a:r>
            <a:r>
              <a:rPr lang="ru-RU" sz="1800" b="1" u="sng" dirty="0"/>
              <a:t>выполнить перезагрузку компьютера</a:t>
            </a:r>
            <a:r>
              <a:rPr lang="ru-RU" sz="1800" dirty="0"/>
              <a:t>.</a:t>
            </a:r>
          </a:p>
          <a:p>
            <a:pPr marL="0" indent="450850" algn="just">
              <a:lnSpc>
                <a:spcPct val="150000"/>
              </a:lnSpc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47" y="3068960"/>
            <a:ext cx="665038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1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12913</TotalTime>
  <Words>2171</Words>
  <Application>Microsoft Office PowerPoint</Application>
  <PresentationFormat>Экран (4:3)</PresentationFormat>
  <Paragraphs>247</Paragraphs>
  <Slides>23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Calibri</vt:lpstr>
      <vt:lpstr>Times New Roman</vt:lpstr>
      <vt:lpstr>Verdana</vt:lpstr>
      <vt:lpstr>Wingdings</vt:lpstr>
      <vt:lpstr>Wingdings 3</vt:lpstr>
      <vt:lpstr>Тема Office</vt:lpstr>
      <vt:lpstr>1_Тема Office</vt:lpstr>
      <vt:lpstr>2_Тема Office</vt:lpstr>
      <vt:lpstr>ПОДГОТОВКА И ПРОВЕДЕНИЕ ЕГЭ В ПУНКТАХ ПРОВЕДЕНИЯ ЭКЗАМЕНОВ НА ТЕРРИТОРИИ МОСКОВСКОЙ ОБЛАСТИ  В 2017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экзамену</vt:lpstr>
      <vt:lpstr>Презентация PowerPoint</vt:lpstr>
      <vt:lpstr>подготовка к экзамену</vt:lpstr>
      <vt:lpstr>подготовка к экзамену</vt:lpstr>
      <vt:lpstr>подготовка к экзамену</vt:lpstr>
      <vt:lpstr>проведение экзамена</vt:lpstr>
      <vt:lpstr>завершение экзамена</vt:lpstr>
      <vt:lpstr>Нештатные ситуации</vt:lpstr>
      <vt:lpstr>Нештатные ситуации</vt:lpstr>
      <vt:lpstr>Нештатные ситуации</vt:lpstr>
      <vt:lpstr>Нештатные ситуации</vt:lpstr>
      <vt:lpstr>Нештатные ситуации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И ПРОВЕДЕНИЕ ЕГЭ В ПУНКТАХ ПРОВЕДЕНИЯ ЭКЗАМЕНОВ НА ТЕРРИТОРИИ МОСКОВСКОЙ ОБЛАСТИ  В 2016 ГОДУ</dc:title>
  <dc:creator>Максим Шкитов</dc:creator>
  <cp:lastModifiedBy>Репало Алексей</cp:lastModifiedBy>
  <cp:revision>112</cp:revision>
  <dcterms:created xsi:type="dcterms:W3CDTF">2016-02-29T08:11:06Z</dcterms:created>
  <dcterms:modified xsi:type="dcterms:W3CDTF">2017-08-16T09:34:10Z</dcterms:modified>
</cp:coreProperties>
</file>