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70" r:id="rId3"/>
  </p:sldMasterIdLst>
  <p:notesMasterIdLst>
    <p:notesMasterId r:id="rId31"/>
  </p:notesMasterIdLst>
  <p:sldIdLst>
    <p:sldId id="256" r:id="rId4"/>
    <p:sldId id="418" r:id="rId5"/>
    <p:sldId id="260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49" r:id="rId17"/>
    <p:sldId id="450" r:id="rId18"/>
    <p:sldId id="470" r:id="rId19"/>
    <p:sldId id="452" r:id="rId20"/>
    <p:sldId id="453" r:id="rId21"/>
    <p:sldId id="454" r:id="rId22"/>
    <p:sldId id="455" r:id="rId23"/>
    <p:sldId id="464" r:id="rId24"/>
    <p:sldId id="471" r:id="rId25"/>
    <p:sldId id="472" r:id="rId26"/>
    <p:sldId id="465" r:id="rId27"/>
    <p:sldId id="466" r:id="rId28"/>
    <p:sldId id="473" r:id="rId29"/>
    <p:sldId id="467" r:id="rId3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>
      <p:cViewPr varScale="1">
        <p:scale>
          <a:sx n="159" d="100"/>
          <a:sy n="15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493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725C5A-5ACA-40E2-9B9F-B306EE6738BB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BA0EFB9-64F4-4233-B81D-78457E829B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435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17BA1-448D-4DB1-B1B9-123AD859A92D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2A738-7145-4873-8DE8-11056E572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808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52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579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330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62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556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6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37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71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49"/>
            <a:ext cx="8229600" cy="57606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(499) 940-10-24 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263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(499) 940-10-24 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31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 bwMode="auto">
          <a:xfrm>
            <a:off x="0" y="6237312"/>
            <a:ext cx="9144000" cy="647676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8E32E-ED98-4DFC-BBEB-368449F1CC20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773FB-A43B-4E5D-8A97-2D0109025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996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bg2"/>
              </a:gs>
              <a:gs pos="100000">
                <a:srgbClr val="B4F573"/>
              </a:gs>
            </a:gsLst>
            <a:lin ang="5400000" scaled="0"/>
          </a:grad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bg2"/>
              </a:gs>
              <a:gs pos="100000">
                <a:srgbClr val="B4F573"/>
              </a:gs>
            </a:gsLst>
            <a:lin ang="5400000" scaled="0"/>
          </a:grad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16049"/>
            <a:ext cx="8229600" cy="57606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02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759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85041-DEE0-4EC2-88B6-C086B0EF6FFF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27DA-1F7E-447B-BC14-A5EEFB7733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9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38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5812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5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771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5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9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 bwMode="auto">
          <a:xfrm>
            <a:off x="0" y="6237312"/>
            <a:ext cx="9144000" cy="647676"/>
          </a:xfrm>
          <a:prstGeom prst="rect">
            <a:avLst/>
          </a:prstGeom>
          <a:blipFill dpi="0" rotWithShape="1">
            <a:blip r:embed="rId7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8E32E-ED98-4DFC-BBEB-368449F1CC20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773FB-A43B-4E5D-8A97-2D0109025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6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15.08.2017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10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74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360363" y="981075"/>
            <a:ext cx="8459787" cy="1223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66A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CB8A8130-010E-463A-9030-8FD56A69A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2559051"/>
            <a:ext cx="8459787" cy="20303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ПОДГОТОВКА И ПРОВЕДЕНИЕ ЕГЭ</a:t>
            </a:r>
            <a:b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В ПУНКТАХ ПРОВЕДЕНИЯ ЭКЗАМЕНОВ </a:t>
            </a:r>
            <a:b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С ПРИМЕНЕНИЕМ ТЕХНОЛОГИИ ПЕЧАТИ КИМ В АУДИТОРИЯХ ППЭ И ПЕРЕВОДА БЛАНКОВ ОТВЕТОВ УЧАСТНИКОВ ЕГЭ В ЭЛЕКТРОННЫЙ ВИД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1052736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ППЭ-01-01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8065" b="843"/>
          <a:stretch/>
        </p:blipFill>
        <p:spPr>
          <a:xfrm>
            <a:off x="4283968" y="118806"/>
            <a:ext cx="4248472" cy="6708114"/>
          </a:xfrm>
          <a:prstGeom prst="rect">
            <a:avLst/>
          </a:prstGeom>
        </p:spPr>
      </p:pic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96878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492896"/>
            <a:ext cx="8649834" cy="36004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Проверка готовности рабочей станции в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ШТАБЕ ППЭ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Проверьте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правильность заданных реквизитов: региона и кода ППЭ.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2. Проверьте в штабе наличие:</a:t>
            </a:r>
          </a:p>
          <a:p>
            <a:pPr marL="360363" indent="271463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USB-модема для обеспечения резервного канала связи с Интернет;</a:t>
            </a:r>
          </a:p>
          <a:p>
            <a:pPr marL="360363" indent="271463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-накопителя, предназначенного для переноса ключа доступа к КИМ из Штаба ППЭ в аудитории, а также для переноса электронных актов технической готовности и журналов печати в Штаб ППЭ, если необходимый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-накопитель не был предоставлен РЦОИ;</a:t>
            </a:r>
          </a:p>
          <a:p>
            <a:pPr marL="360363" indent="271463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внешнего (резервного) оптического привода для чтения компакт-дисков (не менее одного на ППЭ);</a:t>
            </a:r>
          </a:p>
          <a:p>
            <a:pPr marL="360363" indent="271463" algn="just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резервного принтера, резервных картриджей и резервной станции печати КИМ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55" name="Прямая со стрелкой 54"/>
          <p:cNvCxnSpPr>
            <a:cxnSpLocks/>
            <a:stCxn id="23" idx="2"/>
            <a:endCxn id="20" idx="0"/>
          </p:cNvCxnSpPr>
          <p:nvPr/>
        </p:nvCxnSpPr>
        <p:spPr>
          <a:xfrm>
            <a:off x="4572000" y="1340768"/>
            <a:ext cx="0" cy="115212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1396897" y="1744266"/>
            <a:ext cx="6350206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 и членом ГЭК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50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420888"/>
            <a:ext cx="8649834" cy="36004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 технической готовности на всех станциях печати КИМ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В КАЖДОЙ АУДИТОРИИ ППЭ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Проконтролируйте качество печати КИМ в каждой аудитории ППЭ: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соблюдение границ печати принтера;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качество печати демонстрационного варианта КИМ.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Проконтролируйте в каждой аудитории ППЭ: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правильность системных даты и времени, установленных на станции печати КИМ;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наличие достаточного количества подготовленной бумаги;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наличие запасного картриджа для печати для каждого локального лазерного принтера;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Подпишите протокол технической готовности аудитории (форма ППЭ-01-01) на всех рабочих станциях печати КИМ в каждой аудитории.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Проконтролируйте сохранение электронного акта технической готовности на USB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-накопитель. (Акт предназначен для передачи на федеральный портал с помощью «Станция авторизации»).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cxnSpLocks/>
            <a:stCxn id="23" idx="2"/>
            <a:endCxn id="20" idx="0"/>
          </p:cNvCxnSpPr>
          <p:nvPr/>
        </p:nvCxnSpPr>
        <p:spPr>
          <a:xfrm>
            <a:off x="4572000" y="1340768"/>
            <a:ext cx="0" cy="108012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1504910" y="1672258"/>
            <a:ext cx="6134181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 и членом ГЭК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88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348880"/>
            <a:ext cx="8649834" cy="352839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 технической готовности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СТАНЦИИ СКАНИРОВАНИЯ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Проверьте работоспособность оборудования, используемого при сканировании бланков;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Проконтролируйте качество тестового сканирования.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разрешение сканирования: 300 точек на дюйм;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размер отсканированного изображения: А4;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цветность сканирования: цветное.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Подпишите протокол технической готовности Штаба ППЭ для сканирования бланков в ППЭ (форма ППЭ 01-02).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Проконтролируйте сохранение протокола технической готовности.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5. Проконтролируйте передачу в систему мониторинга готовности ППЭ акта технической готовности  и статуса о завершении контроля технической готовности.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6. Проверьте наличие дополнительного (резервного) оборудования.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cxnSpLocks/>
            <a:stCxn id="23" idx="2"/>
            <a:endCxn id="20" idx="0"/>
          </p:cNvCxnSpPr>
          <p:nvPr/>
        </p:nvCxnSpPr>
        <p:spPr>
          <a:xfrm>
            <a:off x="4572000" y="1340768"/>
            <a:ext cx="0" cy="100811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Содержимое 3">
            <a:extLst>
              <a:ext uri="{FF2B5EF4-FFF2-40B4-BE49-F238E27FC236}">
                <a16:creationId xmlns:a16="http://schemas.microsoft.com/office/drawing/2014/main" id="{ADFA632D-BB14-49A6-BCD4-7B79D2EF384C}"/>
              </a:ext>
            </a:extLst>
          </p:cNvPr>
          <p:cNvSpPr txBox="1">
            <a:spLocks/>
          </p:cNvSpPr>
          <p:nvPr/>
        </p:nvSpPr>
        <p:spPr>
          <a:xfrm>
            <a:off x="1504910" y="1672258"/>
            <a:ext cx="6134181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 и членом ГЭК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963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908720"/>
            <a:ext cx="5284018" cy="86409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позднее 07.30 по местному времени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179512" y="2204864"/>
            <a:ext cx="8784976" cy="345638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Примите от члена ГЭК в Штабе ППЭ (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Акт приёмки-передачи экзаменационных материалов в ППЭ (ППЭ 14-01)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доставочные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спецпакеты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 ИК и компакт-дисками, на которых записаны электронные КИМ;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возвратные доставочные пакеты;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пакет руководителя ППЭ (акты, протоколы, формы апелляции, списки распределения участников ГИА и работников ППЭ, ведомости, отчеты и др.);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дополнительные бланки ответов № 2.</a:t>
            </a:r>
          </a:p>
        </p:txBody>
      </p:sp>
      <p:cxnSp>
        <p:nvCxnSpPr>
          <p:cNvPr id="55" name="Прямая со стрелкой 54"/>
          <p:cNvCxnSpPr>
            <a:stCxn id="23" idx="2"/>
            <a:endCxn id="20" idx="0"/>
          </p:cNvCxnSpPr>
          <p:nvPr/>
        </p:nvCxnSpPr>
        <p:spPr>
          <a:xfrm>
            <a:off x="4572000" y="1772816"/>
            <a:ext cx="0" cy="43204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629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96136" y="1340768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ППЭ-14-01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3960440" cy="6774702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77660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774831" y="1196752"/>
            <a:ext cx="5594337" cy="43204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позднее 09.45 по местному времени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179512" y="2276872"/>
            <a:ext cx="8784976" cy="316835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Выдайте в Штабе ППЭ ответственным организаторам в аудиториях: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доставочный (-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спецпакет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(-ы) с ИК;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возвратные доставочные пакеты для упаковки бланков ЕГЭ по форме ППЭ-14-02 «Ведомость выдачи и возврата экзаменационных материалов по аудиториям ППЭ»;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дополнительные бланки ответов № 2 (за исключением проведения ЕГЭ по математике базового уровня).</a:t>
            </a:r>
          </a:p>
        </p:txBody>
      </p:sp>
      <p:cxnSp>
        <p:nvCxnSpPr>
          <p:cNvPr id="55" name="Прямая со стрелкой 54"/>
          <p:cNvCxnSpPr>
            <a:cxnSpLocks/>
            <a:stCxn id="23" idx="2"/>
            <a:endCxn id="20" idx="0"/>
          </p:cNvCxnSpPr>
          <p:nvPr/>
        </p:nvCxnSpPr>
        <p:spPr>
          <a:xfrm>
            <a:off x="4572000" y="1628800"/>
            <a:ext cx="0" cy="64807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140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9144000" cy="604813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251520" y="2433290"/>
            <a:ext cx="2805633" cy="1571774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251520" y="1628800"/>
            <a:ext cx="294692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422278" y="2433290"/>
            <a:ext cx="2295525" cy="214783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gray">
          <a:xfrm>
            <a:off x="6086103" y="2433289"/>
            <a:ext cx="2293937" cy="2638281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gray">
          <a:xfrm rot="1332565">
            <a:off x="2512640" y="617270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Freeform 16"/>
          <p:cNvSpPr>
            <a:spLocks/>
          </p:cNvSpPr>
          <p:nvPr/>
        </p:nvSpPr>
        <p:spPr bwMode="gray">
          <a:xfrm rot="1754271">
            <a:off x="5465390" y="617270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251520" y="2539524"/>
            <a:ext cx="27975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сообщает организатору вне аудитории информацию о завершении печати КИМ и успешном начале экзамена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gray">
          <a:xfrm>
            <a:off x="3427040" y="1646265"/>
            <a:ext cx="2438400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gray">
          <a:xfrm>
            <a:off x="6094040" y="162880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gray">
          <a:xfrm>
            <a:off x="3429746" y="2779609"/>
            <a:ext cx="234308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сообщает руководителю ППЭ информацию о завершении печати КИМ и успешном начале экзамена</a:t>
            </a:r>
          </a:p>
        </p:txBody>
      </p:sp>
      <p:sp>
        <p:nvSpPr>
          <p:cNvPr id="22" name="Содержимое 3"/>
          <p:cNvSpPr txBox="1">
            <a:spLocks/>
          </p:cNvSpPr>
          <p:nvPr/>
        </p:nvSpPr>
        <p:spPr>
          <a:xfrm>
            <a:off x="86845" y="744289"/>
            <a:ext cx="2108891" cy="69332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После объявления начала экзамена 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gray">
          <a:xfrm>
            <a:off x="3346017" y="1794302"/>
            <a:ext cx="260045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5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вне аудитории</a:t>
            </a:r>
            <a:endParaRPr lang="en-US" altLang="ru-RU" sz="15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6321570" y="1794302"/>
            <a:ext cx="198253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6094040" y="2981791"/>
            <a:ext cx="234308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передает статус об успешном начале экзаменов в систему мониторинга готовности ППЭ с помощью рабочей станции в штабе ППЭ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одержимое 3"/>
          <p:cNvSpPr txBox="1">
            <a:spLocks/>
          </p:cNvSpPr>
          <p:nvPr/>
        </p:nvSpPr>
        <p:spPr>
          <a:xfrm>
            <a:off x="287524" y="5129630"/>
            <a:ext cx="8568952" cy="103567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Выберите дату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проведения экзаменов, для которых необходимо передать актуальный статус;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Отметьте флагом статус «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Экзамены успешно начались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Нажмите кнопку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Передать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В результате указанные сведения будут переданы на федеральный уровень и отобразится соответствующее информационное сообщение.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7">
            <a:extLst>
              <a:ext uri="{FF2B5EF4-FFF2-40B4-BE49-F238E27FC236}">
                <a16:creationId xmlns:a16="http://schemas.microsoft.com/office/drawing/2014/main" id="{4964142B-D03A-4853-93D3-0263959E9C4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42567" y="1794302"/>
            <a:ext cx="25550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 аудитории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712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9144000" cy="604813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Дополнительная печать КИМ в аудиториях ППЭ</a:t>
            </a:r>
          </a:p>
        </p:txBody>
      </p:sp>
      <p:sp>
        <p:nvSpPr>
          <p:cNvPr id="10" name="Freeform 15"/>
          <p:cNvSpPr>
            <a:spLocks/>
          </p:cNvSpPr>
          <p:nvPr/>
        </p:nvSpPr>
        <p:spPr bwMode="gray">
          <a:xfrm rot="1332565">
            <a:off x="3762464" y="1615877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Freeform 16"/>
          <p:cNvSpPr>
            <a:spLocks/>
          </p:cNvSpPr>
          <p:nvPr/>
        </p:nvSpPr>
        <p:spPr bwMode="gray">
          <a:xfrm rot="1754271">
            <a:off x="6133714" y="1582999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/>
          <a:lstStyle/>
          <a:p>
            <a:endParaRPr lang="ru-RU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0BE465A-4653-487D-B0F2-F911067FDEFF}"/>
              </a:ext>
            </a:extLst>
          </p:cNvPr>
          <p:cNvGrpSpPr/>
          <p:nvPr/>
        </p:nvGrpSpPr>
        <p:grpSpPr>
          <a:xfrm>
            <a:off x="2483768" y="2564904"/>
            <a:ext cx="6550748" cy="2520177"/>
            <a:chOff x="1981692" y="2420990"/>
            <a:chExt cx="6550748" cy="2520177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EAD7A1BB-D6D1-46F2-9024-65634339D483}"/>
                </a:ext>
              </a:extLst>
            </p:cNvPr>
            <p:cNvGrpSpPr/>
            <p:nvPr/>
          </p:nvGrpSpPr>
          <p:grpSpPr>
            <a:xfrm>
              <a:off x="1981692" y="2420990"/>
              <a:ext cx="6550748" cy="2520177"/>
              <a:chOff x="637977" y="1628800"/>
              <a:chExt cx="7894463" cy="3312369"/>
            </a:xfrm>
          </p:grpSpPr>
          <p:sp>
            <p:nvSpPr>
              <p:cNvPr id="6" name="AutoShape 3"/>
              <p:cNvSpPr>
                <a:spLocks noChangeArrowheads="1"/>
              </p:cNvSpPr>
              <p:nvPr/>
            </p:nvSpPr>
            <p:spPr bwMode="gray">
              <a:xfrm>
                <a:off x="637977" y="2433290"/>
                <a:ext cx="2419177" cy="2507877"/>
              </a:xfrm>
              <a:prstGeom prst="roundRect">
                <a:avLst>
                  <a:gd name="adj" fmla="val 4690"/>
                </a:avLst>
              </a:prstGeom>
              <a:solidFill>
                <a:srgbClr val="A9DC86"/>
              </a:solidFill>
              <a:ln w="25400">
                <a:round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A9DC86"/>
                </a:extrusionClr>
                <a:contourClr>
                  <a:srgbClr val="A9DC86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5400" dir="10800000" sy="50000" kx="-2453608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AutoShape 4"/>
              <p:cNvSpPr>
                <a:spLocks noChangeArrowheads="1"/>
              </p:cNvSpPr>
              <p:nvPr/>
            </p:nvSpPr>
            <p:spPr bwMode="gray">
              <a:xfrm>
                <a:off x="637977" y="1628800"/>
                <a:ext cx="2560463" cy="66637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6B828"/>
                  </a:gs>
                  <a:gs pos="100000">
                    <a:srgbClr val="2F611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gray">
              <a:xfrm>
                <a:off x="3422278" y="2433290"/>
                <a:ext cx="2295525" cy="2507878"/>
              </a:xfrm>
              <a:prstGeom prst="roundRect">
                <a:avLst>
                  <a:gd name="adj" fmla="val 4690"/>
                </a:avLst>
              </a:prstGeom>
              <a:solidFill>
                <a:srgbClr val="F1D08F"/>
              </a:solidFill>
              <a:ln w="25400">
                <a:round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1D08F"/>
                </a:extrusionClr>
                <a:contourClr>
                  <a:srgbClr val="F1D08F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5400" dir="10800000" sy="50000" kx="-2453608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AutoShape 11"/>
              <p:cNvSpPr>
                <a:spLocks noChangeArrowheads="1"/>
              </p:cNvSpPr>
              <p:nvPr/>
            </p:nvSpPr>
            <p:spPr bwMode="gray">
              <a:xfrm>
                <a:off x="6086103" y="2433290"/>
                <a:ext cx="2293937" cy="2507879"/>
              </a:xfrm>
              <a:prstGeom prst="roundRect">
                <a:avLst>
                  <a:gd name="adj" fmla="val 4690"/>
                </a:avLst>
              </a:prstGeom>
              <a:solidFill>
                <a:srgbClr val="6FC5E3"/>
              </a:solidFill>
              <a:ln w="25400">
                <a:round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6FC5E3"/>
                </a:extrusionClr>
                <a:contourClr>
                  <a:srgbClr val="6FC5E3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5400" dir="10800000" sy="50000" kx="-2453608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 Box 17"/>
              <p:cNvSpPr txBox="1">
                <a:spLocks noChangeArrowheads="1"/>
              </p:cNvSpPr>
              <p:nvPr/>
            </p:nvSpPr>
            <p:spPr bwMode="gray">
              <a:xfrm>
                <a:off x="637977" y="1808678"/>
                <a:ext cx="2598412" cy="3640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altLang="ru-RU" sz="12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Член ГЭК</a:t>
                </a:r>
              </a:p>
            </p:txBody>
          </p:sp>
          <p:sp>
            <p:nvSpPr>
              <p:cNvPr id="16" name="AutoShape 23"/>
              <p:cNvSpPr>
                <a:spLocks noChangeArrowheads="1"/>
              </p:cNvSpPr>
              <p:nvPr/>
            </p:nvSpPr>
            <p:spPr bwMode="gray">
              <a:xfrm>
                <a:off x="3427040" y="1646265"/>
                <a:ext cx="2438400" cy="66637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79133"/>
                  </a:gs>
                  <a:gs pos="100000">
                    <a:srgbClr val="D79133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AutoShape 24"/>
              <p:cNvSpPr>
                <a:spLocks noChangeArrowheads="1"/>
              </p:cNvSpPr>
              <p:nvPr/>
            </p:nvSpPr>
            <p:spPr bwMode="gray">
              <a:xfrm>
                <a:off x="6094040" y="1628800"/>
                <a:ext cx="2438400" cy="66637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B71DD"/>
                  </a:gs>
                  <a:gs pos="100000">
                    <a:srgbClr val="4B71D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 Box 20"/>
              <p:cNvSpPr txBox="1">
                <a:spLocks noChangeArrowheads="1"/>
              </p:cNvSpPr>
              <p:nvPr/>
            </p:nvSpPr>
            <p:spPr bwMode="gray">
              <a:xfrm>
                <a:off x="3414051" y="3061674"/>
                <a:ext cx="2343088" cy="9708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altLang="ru-RU" sz="1400" dirty="0">
                    <a:cs typeface="Times New Roman" panose="02020603050405020304" pitchFamily="18" charset="0"/>
                  </a:rPr>
                  <a:t>Укажите количество дополнительных комплектов для печати</a:t>
                </a:r>
                <a:endParaRPr lang="ru-RU" alt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 Box 17"/>
              <p:cNvSpPr txBox="1">
                <a:spLocks noChangeArrowheads="1"/>
              </p:cNvSpPr>
              <p:nvPr/>
            </p:nvSpPr>
            <p:spPr bwMode="gray">
              <a:xfrm>
                <a:off x="3465671" y="1794302"/>
                <a:ext cx="2361144" cy="3640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ru-RU" sz="12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Организатор в аудитории</a:t>
                </a:r>
                <a:endParaRPr lang="en-US" altLang="ru-RU" sz="12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 Box 17"/>
              <p:cNvSpPr txBox="1">
                <a:spLocks noChangeArrowheads="1"/>
              </p:cNvSpPr>
              <p:nvPr/>
            </p:nvSpPr>
            <p:spPr bwMode="gray">
              <a:xfrm>
                <a:off x="6774626" y="1794302"/>
                <a:ext cx="1076408" cy="3640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ru-RU" sz="12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Член ГЭК</a:t>
                </a:r>
                <a:endParaRPr lang="en-US" altLang="ru-RU" sz="12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 Box 20"/>
              <p:cNvSpPr txBox="1">
                <a:spLocks noChangeArrowheads="1"/>
              </p:cNvSpPr>
              <p:nvPr/>
            </p:nvSpPr>
            <p:spPr bwMode="gray">
              <a:xfrm>
                <a:off x="6061574" y="3162804"/>
                <a:ext cx="2343088" cy="7685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altLang="ru-RU" sz="1600" dirty="0">
                    <a:cs typeface="Times New Roman" panose="02020603050405020304" pitchFamily="18" charset="0"/>
                  </a:rPr>
                  <a:t>Отключите токен от рабочей станции</a:t>
                </a:r>
                <a:endParaRPr lang="ru-RU" alt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 Box 20"/>
            <p:cNvSpPr txBox="1">
              <a:spLocks noChangeArrowheads="1"/>
            </p:cNvSpPr>
            <p:nvPr/>
          </p:nvSpPr>
          <p:spPr bwMode="gray">
            <a:xfrm>
              <a:off x="1981692" y="3000061"/>
              <a:ext cx="1942236" cy="181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Aft>
                  <a:spcPts val="1200"/>
                </a:spcAft>
              </a:pPr>
              <a:r>
                <a:rPr lang="ru-RU" altLang="ru-RU" sz="1100" dirty="0">
                  <a:cs typeface="Times New Roman" panose="02020603050405020304" pitchFamily="18" charset="0"/>
                </a:rPr>
                <a:t>Убедитесь в необходимости замены распечатанного комплекта или выдачи нового опоздавшему участнику</a:t>
              </a: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>
                  <a:cs typeface="Times New Roman" panose="02020603050405020304" pitchFamily="18" charset="0"/>
                </a:rPr>
                <a:t>подключите токен к рабочей станции;</a:t>
              </a:r>
            </a:p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>
                  <a:cs typeface="Times New Roman" panose="02020603050405020304" pitchFamily="18" charset="0"/>
                </a:rPr>
                <a:t>введите пароль доступа;</a:t>
              </a:r>
            </a:p>
            <a:p>
              <a:pPr algn="just"/>
              <a:endParaRPr lang="ru-RU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Содержимое 3"/>
          <p:cNvSpPr txBox="1">
            <a:spLocks/>
          </p:cNvSpPr>
          <p:nvPr/>
        </p:nvSpPr>
        <p:spPr>
          <a:xfrm>
            <a:off x="359532" y="5326628"/>
            <a:ext cx="8424936" cy="8154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Если на компакт-диске, используемом станцией печати КИМ, закончились КИМ, доступные для печати, необходимо использовать компакт-диск из резервного доставочного пакета. В этом случае в ПО «Станция печати КИМ» появится соответствующее сообщение.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одержимое 3">
            <a:extLst>
              <a:ext uri="{FF2B5EF4-FFF2-40B4-BE49-F238E27FC236}">
                <a16:creationId xmlns:a16="http://schemas.microsoft.com/office/drawing/2014/main" id="{1A1AC365-5A22-4886-A705-3CE3822A0332}"/>
              </a:ext>
            </a:extLst>
          </p:cNvPr>
          <p:cNvSpPr txBox="1">
            <a:spLocks/>
          </p:cNvSpPr>
          <p:nvPr/>
        </p:nvSpPr>
        <p:spPr>
          <a:xfrm>
            <a:off x="107504" y="808365"/>
            <a:ext cx="6903652" cy="36479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Дополнительная печать КИМ в аудиториях ПП проводится в случаях: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одержимое 3">
            <a:extLst>
              <a:ext uri="{FF2B5EF4-FFF2-40B4-BE49-F238E27FC236}">
                <a16:creationId xmlns:a16="http://schemas.microsoft.com/office/drawing/2014/main" id="{0B5F048B-EFAC-4E27-AB26-DFE4379C6BFF}"/>
              </a:ext>
            </a:extLst>
          </p:cNvPr>
          <p:cNvSpPr txBox="1">
            <a:spLocks/>
          </p:cNvSpPr>
          <p:nvPr/>
        </p:nvSpPr>
        <p:spPr>
          <a:xfrm>
            <a:off x="107504" y="1175079"/>
            <a:ext cx="3490650" cy="118742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271463" algn="just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брака, некомплектности и порчи материалов ИК или КИМ;</a:t>
            </a:r>
          </a:p>
          <a:p>
            <a:pPr indent="271463" algn="just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любого технического сбоя в процессе печати КИМ </a:t>
            </a:r>
          </a:p>
          <a:p>
            <a:pPr indent="271463" algn="just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опоздания участника ЕГЭ (печатается и комплектуется новый комплект КИМ и ИК).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7392C8-F77A-4D09-BEB5-893B88D460CC}"/>
              </a:ext>
            </a:extLst>
          </p:cNvPr>
          <p:cNvSpPr/>
          <p:nvPr/>
        </p:nvSpPr>
        <p:spPr>
          <a:xfrm>
            <a:off x="119536" y="1124744"/>
            <a:ext cx="3456000" cy="72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887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9144000" cy="576263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завершение экзамена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736129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завершении экзамена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323528" y="2365846"/>
            <a:ext cx="4464496" cy="185524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Подпишите протоколы печати КИМ в аудитории (один протокол на аудиторию). Протоколы остаются на хранение в ППЭ (</a:t>
            </a:r>
            <a:r>
              <a:rPr lang="ru-RU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Форма ППЭ - 23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cxnSp>
        <p:nvCxnSpPr>
          <p:cNvPr id="55" name="Прямая со стрелкой 54"/>
          <p:cNvCxnSpPr>
            <a:cxnSpLocks/>
            <a:endCxn id="20" idx="0"/>
          </p:cNvCxnSpPr>
          <p:nvPr/>
        </p:nvCxnSpPr>
        <p:spPr>
          <a:xfrm>
            <a:off x="2555776" y="1240185"/>
            <a:ext cx="0" cy="1125661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Содержимое 3"/>
          <p:cNvSpPr txBox="1">
            <a:spLocks/>
          </p:cNvSpPr>
          <p:nvPr/>
        </p:nvSpPr>
        <p:spPr>
          <a:xfrm>
            <a:off x="625323" y="1494215"/>
            <a:ext cx="3860905" cy="588764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 и членом ГЭК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5292080" y="3404616"/>
            <a:ext cx="3744416" cy="268867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>
              <a:lnSpc>
                <a:spcPct val="15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Проконтролируйте передачу в систему мониторинга готовности ППЭ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электронных журналов печати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 всех станций печати всех аудиторий ППЭ и статуса о завершении экзамена в ППЭ («Экзамены завершены»).</a:t>
            </a:r>
          </a:p>
        </p:txBody>
      </p:sp>
      <p:cxnSp>
        <p:nvCxnSpPr>
          <p:cNvPr id="15" name="Shape 14"/>
          <p:cNvCxnSpPr>
            <a:cxnSpLocks/>
            <a:endCxn id="11" idx="0"/>
          </p:cNvCxnSpPr>
          <p:nvPr/>
        </p:nvCxnSpPr>
        <p:spPr>
          <a:xfrm>
            <a:off x="4788024" y="2564904"/>
            <a:ext cx="2376264" cy="839712"/>
          </a:xfrm>
          <a:prstGeom prst="bentConnector2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одержимое 3"/>
          <p:cNvSpPr txBox="1">
            <a:spLocks/>
          </p:cNvSpPr>
          <p:nvPr/>
        </p:nvSpPr>
        <p:spPr>
          <a:xfrm>
            <a:off x="5796136" y="2780928"/>
            <a:ext cx="2664296" cy="288032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совместно с членом ГЭК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3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663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161510" y="1462308"/>
            <a:ext cx="8820980" cy="39333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№ 273-ФЗ «Об образовании в Российской Федерации»;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31.08.2013 № 755 «О федеральной информационной системе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образования, и приема граждан в образовательные организации для получения среднего профессионального и высшего образования и региональных информационных системах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Минобрнауки России от 26.12.2013 № 1400 «Об утверждении Порядка проведения государственной итоговой аттестации по образовательным программам среднего общего образования» (зарегистрирован Минюстом России 03.02.2014, регистрационный № 31205) с изменениями и добавлениями.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08104" y="1700808"/>
            <a:ext cx="2376264" cy="707854"/>
          </a:xfrm>
          <a:prstGeom prst="rect">
            <a:avLst/>
          </a:prstGeom>
          <a:noFill/>
        </p:spPr>
        <p:txBody>
          <a:bodyPr wrap="square" lIns="91408" tIns="45704" rIns="91408" bIns="45704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ППЭ-23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7299"/>
          <a:stretch/>
        </p:blipFill>
        <p:spPr>
          <a:xfrm>
            <a:off x="143712" y="116632"/>
            <a:ext cx="4572304" cy="6628444"/>
          </a:xfrm>
          <a:prstGeom prst="rect">
            <a:avLst/>
          </a:prstGeom>
        </p:spPr>
      </p:pic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3088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5865440" y="908720"/>
            <a:ext cx="3161954" cy="527475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Руководитель ППЭ находится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180310" y="3153370"/>
            <a:ext cx="2599953" cy="2507878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180310" y="2348880"/>
            <a:ext cx="274124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3067786" y="3153370"/>
            <a:ext cx="2725646" cy="250787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6086103" y="3153370"/>
            <a:ext cx="2734369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gray">
          <a:xfrm>
            <a:off x="179512" y="2401603"/>
            <a:ext cx="274283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присутствии Члена ГЭК)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261086" y="3513101"/>
            <a:ext cx="243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1. Вскройте полученные возвратные доставочные пакеты с бланками ЕГЭ;</a:t>
            </a:r>
          </a:p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2. Пересчитайте бланки и оформите необходимые формы ППЭ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3067787" y="2366345"/>
            <a:ext cx="2869448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gray">
          <a:xfrm>
            <a:off x="6074700" y="2348880"/>
            <a:ext cx="2889788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gray">
          <a:xfrm>
            <a:off x="3038432" y="3674683"/>
            <a:ext cx="2800358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500" dirty="0">
                <a:cs typeface="Times New Roman" panose="02020603050405020304" pitchFamily="18" charset="0"/>
              </a:rPr>
              <a:t>После получения всех экзаменационных материалов от ответственного организатора в аудитории дать ему указание покинуть ППЭ</a:t>
            </a:r>
            <a:endParaRPr lang="ru-RU" alt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3336015" y="2514382"/>
            <a:ext cx="233299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6080401" y="3622479"/>
            <a:ext cx="274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Проконтролируйте передачу статуса о завершении экзамена в ППЭ в систему мониторинга готовности ППЭ с помощью рабочей станции в Штабе ППЭ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  <p:sp>
        <p:nvSpPr>
          <p:cNvPr id="29" name="Freeform 15"/>
          <p:cNvSpPr>
            <a:spLocks/>
          </p:cNvSpPr>
          <p:nvPr/>
        </p:nvSpPr>
        <p:spPr bwMode="gray">
          <a:xfrm rot="1332565">
            <a:off x="2288038" y="1412622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Freeform 16"/>
          <p:cNvSpPr>
            <a:spLocks/>
          </p:cNvSpPr>
          <p:nvPr/>
        </p:nvSpPr>
        <p:spPr bwMode="gray">
          <a:xfrm rot="1754271">
            <a:off x="5129190" y="1414998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Text Box 17">
            <a:extLst>
              <a:ext uri="{FF2B5EF4-FFF2-40B4-BE49-F238E27FC236}">
                <a16:creationId xmlns:a16="http://schemas.microsoft.com/office/drawing/2014/main" id="{F79BD33E-BF7F-43C3-8599-EC58424FF47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148176" y="2401603"/>
            <a:ext cx="274283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присутствии Члена ГЭК)</a:t>
            </a:r>
          </a:p>
        </p:txBody>
      </p:sp>
    </p:spTree>
    <p:extLst>
      <p:ext uri="{BB962C8B-B14F-4D97-AF65-F5344CB8AC3E}">
        <p14:creationId xmlns:p14="http://schemas.microsoft.com/office/powerpoint/2010/main" val="12000375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5865440" y="908720"/>
            <a:ext cx="3161954" cy="527475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Руководитель ППЭ находится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395536" y="3513410"/>
            <a:ext cx="2297113" cy="1032445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395536" y="270892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2986232" y="3513410"/>
            <a:ext cx="2731572" cy="1473773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6086103" y="3513410"/>
            <a:ext cx="2485847" cy="1715790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gray">
          <a:xfrm>
            <a:off x="623471" y="2747233"/>
            <a:ext cx="1982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395536" y="3613187"/>
            <a:ext cx="23430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dirty="0">
                <a:cs typeface="Times New Roman" panose="02020603050405020304" pitchFamily="18" charset="0"/>
              </a:rPr>
              <a:t>Заполните форму ППЭ-13-02 МАШ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3061871" y="2726385"/>
            <a:ext cx="2803569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gray">
          <a:xfrm>
            <a:off x="6094039" y="2708920"/>
            <a:ext cx="2609373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gray">
          <a:xfrm>
            <a:off x="2963944" y="3677710"/>
            <a:ext cx="2736304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400" dirty="0">
                <a:cs typeface="Times New Roman" panose="02020603050405020304" pitchFamily="18" charset="0"/>
              </a:rPr>
              <a:t>Вложите обратно в возвратный доставочный пакет все бланки аудитории и передайте техническому специалисту для осуществления сканирования.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3010527" y="2757001"/>
            <a:ext cx="289442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6054530" y="2870343"/>
            <a:ext cx="26939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6086103" y="3832696"/>
            <a:ext cx="24577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Выполняет сканирование бланков ответов участников ЕГЭ из аудитории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  <p:sp>
        <p:nvSpPr>
          <p:cNvPr id="29" name="Freeform 15"/>
          <p:cNvSpPr>
            <a:spLocks/>
          </p:cNvSpPr>
          <p:nvPr/>
        </p:nvSpPr>
        <p:spPr bwMode="gray">
          <a:xfrm rot="1332565">
            <a:off x="2555883" y="1772662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Freeform 16"/>
          <p:cNvSpPr>
            <a:spLocks/>
          </p:cNvSpPr>
          <p:nvPr/>
        </p:nvSpPr>
        <p:spPr bwMode="gray">
          <a:xfrm rot="1754271">
            <a:off x="5508633" y="1772662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86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одержимое 3"/>
          <p:cNvSpPr txBox="1">
            <a:spLocks/>
          </p:cNvSpPr>
          <p:nvPr/>
        </p:nvSpPr>
        <p:spPr>
          <a:xfrm>
            <a:off x="179512" y="1628800"/>
            <a:ext cx="8784976" cy="403244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После завершения сканирования всех бланков ППЭ передайте техническому специалисту для сканирования заполненные формы ППЭ: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ППЭ-05-02 «Протокол проведения ГИА в аудитории»;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ППЭ-07 «Список работников ППЭ»;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ППЭ-12-02 «Ведомость коррекции персональных данных участников ГИА в аудитории» (при наличии);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ППЭ-14-01 «Акт приёмки-передачи экзаменационных материалов в ППЭ»;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ППЭ-13-02 МАШ «Сводная ведомость учёта участников и использования экзаменационных материалов в ППЭ»;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ППЭ-18 МАШ «Акт общественного наблюдения за проведением ГИА в ППЭ» (при наличии);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ППЭ-19 «Контроль изменения состава работников в день экзамена» (при наличии);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ППЭ-21 «Акт об удалении участника ГИА» (при наличии);</a:t>
            </a:r>
          </a:p>
          <a:p>
            <a:pPr lvl="0" indent="36036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ППЭ-22 «Акт о досрочном завершении экзамена» (при наличии);</a:t>
            </a:r>
          </a:p>
        </p:txBody>
      </p:sp>
      <p:sp>
        <p:nvSpPr>
          <p:cNvPr id="6" name="Содержимое 3">
            <a:extLst>
              <a:ext uri="{FF2B5EF4-FFF2-40B4-BE49-F238E27FC236}">
                <a16:creationId xmlns:a16="http://schemas.microsoft.com/office/drawing/2014/main" id="{BE8DAC52-F37D-46A7-9B0E-47D304BA1D6B}"/>
              </a:ext>
            </a:extLst>
          </p:cNvPr>
          <p:cNvSpPr txBox="1">
            <a:spLocks/>
          </p:cNvSpPr>
          <p:nvPr/>
        </p:nvSpPr>
        <p:spPr>
          <a:xfrm>
            <a:off x="5865440" y="908720"/>
            <a:ext cx="3161954" cy="527475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Руководитель ППЭ находится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00C576-37AC-4A0F-9B58-56440098E18F}"/>
              </a:ext>
            </a:extLst>
          </p:cNvPr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75F7A384-30B0-443D-9E42-DC6390169620}"/>
              </a:ext>
            </a:extLst>
          </p:cNvPr>
          <p:cNvSpPr txBox="1">
            <a:spLocks/>
          </p:cNvSpPr>
          <p:nvPr/>
        </p:nvSpPr>
        <p:spPr>
          <a:xfrm>
            <a:off x="457200" y="15875"/>
            <a:ext cx="8229600" cy="576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910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111300" y="3153370"/>
            <a:ext cx="2371800" cy="1931814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111300" y="2348880"/>
            <a:ext cx="2515816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2987824" y="3153370"/>
            <a:ext cx="2088231" cy="214783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5587821" y="3153370"/>
            <a:ext cx="3160644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111300" y="3334447"/>
            <a:ext cx="23718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Пересчитайте все бланки и упакуйте в один возвратный доставочный пакет на каждую аудиторию для передачи в РЦОИ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2994864" y="2366345"/>
            <a:ext cx="2225208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gray">
          <a:xfrm>
            <a:off x="5587820" y="2348880"/>
            <a:ext cx="330466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gray">
          <a:xfrm>
            <a:off x="3057066" y="3580668"/>
            <a:ext cx="194974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cs typeface="Times New Roman" panose="02020603050405020304" pitchFamily="18" charset="0"/>
              </a:rPr>
              <a:t>Заполните форму ППЭ-11  на возвратном доставочном пакете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5909988" y="2393083"/>
            <a:ext cx="2796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5652120" y="3388806"/>
            <a:ext cx="3096344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400" dirty="0">
                <a:cs typeface="Times New Roman" panose="02020603050405020304" pitchFamily="18" charset="0"/>
              </a:rPr>
              <a:t>Проконтролируйте передачу пакетов с электронными образами бланков из ППЭ на сервер РЦОИ, электронного журнала сканирования в систему мониторинга готовности ППЭ, а также передачу статуса о завершении передачи бланков в РЦОИ после завершения передачи всех пакетов бланков в РЦОИ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  <p:sp>
        <p:nvSpPr>
          <p:cNvPr id="20" name="Freeform 15"/>
          <p:cNvSpPr>
            <a:spLocks/>
          </p:cNvSpPr>
          <p:nvPr/>
        </p:nvSpPr>
        <p:spPr bwMode="gray">
          <a:xfrm rot="1332565">
            <a:off x="2216030" y="1412622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Freeform 16"/>
          <p:cNvSpPr>
            <a:spLocks/>
          </p:cNvSpPr>
          <p:nvPr/>
        </p:nvSpPr>
        <p:spPr bwMode="gray">
          <a:xfrm rot="1754271">
            <a:off x="5132014" y="1413415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Заголовок 2">
            <a:extLst>
              <a:ext uri="{FF2B5EF4-FFF2-40B4-BE49-F238E27FC236}">
                <a16:creationId xmlns:a16="http://schemas.microsoft.com/office/drawing/2014/main" id="{A9F60886-95A9-41A5-A1F3-4C5D30FB151B}"/>
              </a:ext>
            </a:extLst>
          </p:cNvPr>
          <p:cNvSpPr txBox="1">
            <a:spLocks/>
          </p:cNvSpPr>
          <p:nvPr/>
        </p:nvSpPr>
        <p:spPr>
          <a:xfrm>
            <a:off x="457200" y="15875"/>
            <a:ext cx="8229600" cy="576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одержимое 3">
            <a:extLst>
              <a:ext uri="{FF2B5EF4-FFF2-40B4-BE49-F238E27FC236}">
                <a16:creationId xmlns:a16="http://schemas.microsoft.com/office/drawing/2014/main" id="{74474802-1F56-4A72-915D-51D76FCC6778}"/>
              </a:ext>
            </a:extLst>
          </p:cNvPr>
          <p:cNvSpPr txBox="1">
            <a:spLocks/>
          </p:cNvSpPr>
          <p:nvPr/>
        </p:nvSpPr>
        <p:spPr>
          <a:xfrm>
            <a:off x="5865440" y="908720"/>
            <a:ext cx="3161954" cy="527475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Руководитель ППЭ находится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1" name="Text Box 17">
            <a:extLst>
              <a:ext uri="{FF2B5EF4-FFF2-40B4-BE49-F238E27FC236}">
                <a16:creationId xmlns:a16="http://schemas.microsoft.com/office/drawing/2014/main" id="{105EC596-E4EA-43F9-8D7C-7BBCE529064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9234" y="2393083"/>
            <a:ext cx="204547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32" name="Text Box 17">
            <a:extLst>
              <a:ext uri="{FF2B5EF4-FFF2-40B4-BE49-F238E27FC236}">
                <a16:creationId xmlns:a16="http://schemas.microsoft.com/office/drawing/2014/main" id="{959BCA80-C379-44F5-98C9-4C26F3BA788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124037" y="2393083"/>
            <a:ext cx="20035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</p:spTree>
    <p:extLst>
      <p:ext uri="{BB962C8B-B14F-4D97-AF65-F5344CB8AC3E}">
        <p14:creationId xmlns:p14="http://schemas.microsoft.com/office/powerpoint/2010/main" val="2372093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251520" y="3153370"/>
            <a:ext cx="2297113" cy="2507878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25152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2878850" y="3153370"/>
            <a:ext cx="2838953" cy="250787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6086103" y="3153370"/>
            <a:ext cx="2293937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258471" y="3784060"/>
            <a:ext cx="2343088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Контролируйте получение статуса о передаче бланков в РЦОИ после завершения передачи всех пакетов бланков в РЦОИ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2849788" y="2366345"/>
            <a:ext cx="3015652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gray">
          <a:xfrm>
            <a:off x="609404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gray">
          <a:xfrm>
            <a:off x="2849788" y="3376257"/>
            <a:ext cx="289777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 в Штабе ППЭ подтверждения от РЦОИ факта успешного получения и расшифровки переданного пакета данных с электронными образами бланков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2791574" y="2348880"/>
            <a:ext cx="31133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6321568" y="2393083"/>
            <a:ext cx="1982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6072711" y="3660950"/>
            <a:ext cx="2343088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пересчитайте все бланки, упакуйте в один возвратный доставочный пакет на каждую аудиторию </a:t>
            </a:r>
          </a:p>
        </p:txBody>
      </p:sp>
      <p:sp>
        <p:nvSpPr>
          <p:cNvPr id="20" name="Freeform 15"/>
          <p:cNvSpPr>
            <a:spLocks/>
          </p:cNvSpPr>
          <p:nvPr/>
        </p:nvSpPr>
        <p:spPr bwMode="gray">
          <a:xfrm rot="1332565">
            <a:off x="2555883" y="1412622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Freeform 16"/>
          <p:cNvSpPr>
            <a:spLocks/>
          </p:cNvSpPr>
          <p:nvPr/>
        </p:nvSpPr>
        <p:spPr bwMode="gray">
          <a:xfrm rot="1754271">
            <a:off x="5508633" y="1412622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gray">
          <a:xfrm>
            <a:off x="479455" y="2393083"/>
            <a:ext cx="1982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28" name="Заголовок 2">
            <a:extLst>
              <a:ext uri="{FF2B5EF4-FFF2-40B4-BE49-F238E27FC236}">
                <a16:creationId xmlns:a16="http://schemas.microsoft.com/office/drawing/2014/main" id="{9B432FB9-5DB6-40DD-B7D9-7BDEE5C55C51}"/>
              </a:ext>
            </a:extLst>
          </p:cNvPr>
          <p:cNvSpPr txBox="1">
            <a:spLocks/>
          </p:cNvSpPr>
          <p:nvPr/>
        </p:nvSpPr>
        <p:spPr>
          <a:xfrm>
            <a:off x="457200" y="15875"/>
            <a:ext cx="8229600" cy="576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</a:p>
        </p:txBody>
      </p:sp>
      <p:sp>
        <p:nvSpPr>
          <p:cNvPr id="18" name="Содержимое 3">
            <a:extLst>
              <a:ext uri="{FF2B5EF4-FFF2-40B4-BE49-F238E27FC236}">
                <a16:creationId xmlns:a16="http://schemas.microsoft.com/office/drawing/2014/main" id="{4AAC2562-2D3D-4BF0-BDEE-0C950541C1A2}"/>
              </a:ext>
            </a:extLst>
          </p:cNvPr>
          <p:cNvSpPr txBox="1">
            <a:spLocks/>
          </p:cNvSpPr>
          <p:nvPr/>
        </p:nvSpPr>
        <p:spPr>
          <a:xfrm>
            <a:off x="5865440" y="908720"/>
            <a:ext cx="3161954" cy="527475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Руководитель ППЭ находится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461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одержимое 3"/>
          <p:cNvSpPr txBox="1">
            <a:spLocks/>
          </p:cNvSpPr>
          <p:nvPr/>
        </p:nvSpPr>
        <p:spPr>
          <a:xfrm>
            <a:off x="179512" y="1412776"/>
            <a:ext cx="8784976" cy="403244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Бумажные экзаменационные материалы ЕГЭ после направления отсканированных изображений экзаменационных материалов хранятся в ППЭ, затем направляются на хранение в РЦОИ в сроки, установленные органом исполнительной власти субъекта Российской Федерации, осуществляющим государственное управление в сфере образования, МИД России, учредителем. </a:t>
            </a:r>
          </a:p>
        </p:txBody>
      </p:sp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74E8EE1A-FB81-4DC8-96ED-3478961FE76C}"/>
              </a:ext>
            </a:extLst>
          </p:cNvPr>
          <p:cNvSpPr txBox="1">
            <a:spLocks/>
          </p:cNvSpPr>
          <p:nvPr/>
        </p:nvSpPr>
        <p:spPr>
          <a:xfrm>
            <a:off x="457200" y="15875"/>
            <a:ext cx="8229600" cy="576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</a:p>
        </p:txBody>
      </p:sp>
    </p:spTree>
    <p:extLst>
      <p:ext uri="{BB962C8B-B14F-4D97-AF65-F5344CB8AC3E}">
        <p14:creationId xmlns:p14="http://schemas.microsoft.com/office/powerpoint/2010/main" val="3292111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6382" y="2964684"/>
            <a:ext cx="8631237" cy="9286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28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(МЕТОДИЧЕСКИЕ МАТЕРИАЛЫ)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7524" y="908720"/>
            <a:ext cx="8568952" cy="5040560"/>
          </a:xfrm>
          <a:prstGeom prst="round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документы</a:t>
            </a: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Портал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ege.edu.ru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Рособрнадзора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www.obrnadzor.gov.ru</a:t>
            </a: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Региональные документы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Министерства образования Московской области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www.minomos.ru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регионального центра обработки информации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rcoi.net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57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675978"/>
            <a:ext cx="1312863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54"/>
          <p:cNvGrpSpPr>
            <a:grpSpLocks/>
          </p:cNvGrpSpPr>
          <p:nvPr/>
        </p:nvGrpSpPr>
        <p:grpSpPr bwMode="auto">
          <a:xfrm>
            <a:off x="323850" y="2349500"/>
            <a:ext cx="1031875" cy="1223963"/>
            <a:chOff x="7460870" y="4603358"/>
            <a:chExt cx="1526988" cy="1849978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6617" y="495367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8059920" y="56687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8059920" y="523921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8059920" y="53831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8059920" y="55247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8059920" y="581028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8059920" y="595425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8059920" y="609581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8059920" y="623978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Загнутый угол 26"/>
            <p:cNvSpPr/>
            <p:nvPr/>
          </p:nvSpPr>
          <p:spPr>
            <a:xfrm>
              <a:off x="7676998" y="4797714"/>
              <a:ext cx="1071241" cy="1499657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7817950" y="5085649"/>
              <a:ext cx="7869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7827347" y="52488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7827347" y="539037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7827347" y="553434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7827347" y="5678312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7827347" y="58198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7827347" y="596384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827347" y="61054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Загнутый угол 35"/>
            <p:cNvSpPr/>
            <p:nvPr/>
          </p:nvSpPr>
          <p:spPr>
            <a:xfrm>
              <a:off x="7460870" y="460335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604173" y="481691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7604173" y="496087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604173" y="510244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7604173" y="52464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7604173" y="5387979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7604173" y="55319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7604173" y="567591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604173" y="58174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Прямоугольник 62"/>
          <p:cNvSpPr>
            <a:spLocks noChangeArrowheads="1"/>
          </p:cNvSpPr>
          <p:nvPr/>
        </p:nvSpPr>
        <p:spPr bwMode="auto">
          <a:xfrm>
            <a:off x="-145231" y="3610675"/>
            <a:ext cx="1956569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файлы: исходные КИМ</a:t>
            </a:r>
          </a:p>
        </p:txBody>
      </p:sp>
      <p:sp>
        <p:nvSpPr>
          <p:cNvPr id="46" name="Прямоугольник 63"/>
          <p:cNvSpPr>
            <a:spLocks noChangeArrowheads="1"/>
          </p:cNvSpPr>
          <p:nvPr/>
        </p:nvSpPr>
        <p:spPr bwMode="auto">
          <a:xfrm>
            <a:off x="2812231" y="1835507"/>
            <a:ext cx="202349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 с КИМ</a:t>
            </a:r>
          </a:p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 шифрование по ГОСТ</a:t>
            </a:r>
          </a:p>
        </p:txBody>
      </p:sp>
      <p:sp>
        <p:nvSpPr>
          <p:cNvPr id="47" name="Прямоугольник 69"/>
          <p:cNvSpPr>
            <a:spLocks noChangeArrowheads="1"/>
          </p:cNvSpPr>
          <p:nvPr/>
        </p:nvSpPr>
        <p:spPr bwMode="auto">
          <a:xfrm>
            <a:off x="4504333" y="2852738"/>
            <a:ext cx="2947987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Доставочные пакеты</a:t>
            </a:r>
          </a:p>
        </p:txBody>
      </p:sp>
      <p:pic>
        <p:nvPicPr>
          <p:cNvPr id="48" name="Picture 4" descr="http://www.pereezd-moskva.ru/images/pack/korob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5958" y="1196975"/>
            <a:ext cx="22145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Выгнутая влево стрелка 48"/>
          <p:cNvSpPr/>
          <p:nvPr/>
        </p:nvSpPr>
        <p:spPr>
          <a:xfrm rot="18233031" flipH="1">
            <a:off x="4897956" y="682625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Выгнутая влево стрелка 49"/>
          <p:cNvSpPr/>
          <p:nvPr/>
        </p:nvSpPr>
        <p:spPr>
          <a:xfrm rot="3573723">
            <a:off x="6498683" y="705324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86"/>
          <p:cNvSpPr>
            <a:spLocks noChangeArrowheads="1"/>
          </p:cNvSpPr>
          <p:nvPr/>
        </p:nvSpPr>
        <p:spPr bwMode="auto">
          <a:xfrm>
            <a:off x="7020272" y="1811432"/>
            <a:ext cx="208121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комплекты участников</a:t>
            </a:r>
          </a:p>
        </p:txBody>
      </p:sp>
      <p:pic>
        <p:nvPicPr>
          <p:cNvPr id="52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5800" y="3645024"/>
            <a:ext cx="985838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88"/>
          <p:cNvSpPr>
            <a:spLocks noChangeArrowheads="1"/>
          </p:cNvSpPr>
          <p:nvPr/>
        </p:nvSpPr>
        <p:spPr bwMode="auto">
          <a:xfrm>
            <a:off x="6952009" y="4725766"/>
            <a:ext cx="21602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ЭП</a:t>
            </a:r>
          </a:p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персональный пароль</a:t>
            </a:r>
          </a:p>
        </p:txBody>
      </p:sp>
      <p:sp>
        <p:nvSpPr>
          <p:cNvPr id="54" name="Прямоугольник 94"/>
          <p:cNvSpPr>
            <a:spLocks noChangeArrowheads="1"/>
          </p:cNvSpPr>
          <p:nvPr/>
        </p:nvSpPr>
        <p:spPr bwMode="auto">
          <a:xfrm>
            <a:off x="2835275" y="4586412"/>
            <a:ext cx="173672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</a:t>
            </a:r>
          </a:p>
        </p:txBody>
      </p:sp>
      <p:sp>
        <p:nvSpPr>
          <p:cNvPr id="55" name="Прямоугольник 95"/>
          <p:cNvSpPr>
            <a:spLocks noChangeArrowheads="1"/>
          </p:cNvSpPr>
          <p:nvPr/>
        </p:nvSpPr>
        <p:spPr bwMode="auto">
          <a:xfrm>
            <a:off x="4123333" y="5750292"/>
            <a:ext cx="34563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 для 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доступ по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</a:t>
            </a:r>
          </a:p>
        </p:txBody>
      </p:sp>
      <p:pic>
        <p:nvPicPr>
          <p:cNvPr id="56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4313" y="4768850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2952750" y="3284538"/>
            <a:ext cx="5448300" cy="142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Выгнутая влево стрелка 57"/>
          <p:cNvSpPr/>
          <p:nvPr/>
        </p:nvSpPr>
        <p:spPr>
          <a:xfrm rot="18066227" flipH="1">
            <a:off x="4805363" y="3494087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Выгнутая влево стрелка 58"/>
          <p:cNvSpPr/>
          <p:nvPr/>
        </p:nvSpPr>
        <p:spPr>
          <a:xfrm rot="3512002">
            <a:off x="6560344" y="3525044"/>
            <a:ext cx="373062" cy="1314450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133"/>
          <p:cNvSpPr>
            <a:spLocks noChangeArrowheads="1"/>
          </p:cNvSpPr>
          <p:nvPr/>
        </p:nvSpPr>
        <p:spPr bwMode="auto">
          <a:xfrm>
            <a:off x="1331913" y="2781300"/>
            <a:ext cx="1676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Шифрование КИМ</a:t>
            </a:r>
          </a:p>
        </p:txBody>
      </p:sp>
      <p:sp>
        <p:nvSpPr>
          <p:cNvPr id="61" name="Стрелка вправо 60"/>
          <p:cNvSpPr/>
          <p:nvPr/>
        </p:nvSpPr>
        <p:spPr>
          <a:xfrm rot="2128450">
            <a:off x="2028825" y="3598863"/>
            <a:ext cx="979488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19471550" flipV="1">
            <a:off x="2032000" y="201136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3" name="Picture 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1979" y="852836"/>
            <a:ext cx="1063997" cy="106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4028" y="1428900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6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3645024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58385" y="4221088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Прямоугольник 133"/>
          <p:cNvSpPr>
            <a:spLocks noChangeArrowheads="1"/>
          </p:cNvSpPr>
          <p:nvPr/>
        </p:nvSpPr>
        <p:spPr bwMode="auto">
          <a:xfrm>
            <a:off x="5076056" y="745540"/>
            <a:ext cx="1676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ЭМ</a:t>
            </a:r>
          </a:p>
        </p:txBody>
      </p:sp>
      <p:sp>
        <p:nvSpPr>
          <p:cNvPr id="68" name="Прямоугольник 133"/>
          <p:cNvSpPr>
            <a:spLocks noChangeArrowheads="1"/>
          </p:cNvSpPr>
          <p:nvPr/>
        </p:nvSpPr>
        <p:spPr bwMode="auto">
          <a:xfrm>
            <a:off x="5076056" y="3429000"/>
            <a:ext cx="1676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ключей для членов ГЭК</a:t>
            </a:r>
          </a:p>
        </p:txBody>
      </p:sp>
      <p:pic>
        <p:nvPicPr>
          <p:cNvPr id="69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5517232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1967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6016" y="1106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sp>
        <p:nvSpPr>
          <p:cNvPr id="2" name="Объект 1"/>
          <p:cNvSpPr>
            <a:spLocks noGrp="1"/>
          </p:cNvSpPr>
          <p:nvPr>
            <p:ph type="subTitle" idx="4294967295"/>
          </p:nvPr>
        </p:nvSpPr>
        <p:spPr>
          <a:xfrm>
            <a:off x="143508" y="692696"/>
            <a:ext cx="8856984" cy="36004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техническому оснащению ППЭ для печати КИМ в аудиториях ППЭ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185784"/>
              </p:ext>
            </p:extLst>
          </p:nvPr>
        </p:nvGraphicFramePr>
        <p:xfrm>
          <a:off x="143508" y="1109013"/>
          <a:ext cx="8856984" cy="51282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4428492">
                  <a:extLst>
                    <a:ext uri="{9D8B030D-6E8A-4147-A177-3AD203B41FA5}">
                      <a16:colId xmlns:a16="http://schemas.microsoft.com/office/drawing/2014/main" val="2933161108"/>
                    </a:ext>
                  </a:extLst>
                </a:gridCol>
                <a:gridCol w="4428492">
                  <a:extLst>
                    <a:ext uri="{9D8B030D-6E8A-4147-A177-3AD203B41FA5}">
                      <a16:colId xmlns:a16="http://schemas.microsoft.com/office/drawing/2014/main" val="1709811552"/>
                    </a:ext>
                  </a:extLst>
                </a:gridCol>
              </a:tblGrid>
              <a:tr h="4986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Компонент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0840042"/>
                  </a:ext>
                </a:extLst>
              </a:tr>
              <a:tr h="6243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Станция печати КИМ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каждую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аудиторию (+ 1 резервная станция печати с принтером на 3-4 аудитории)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3635761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Локальный лазерный принтер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каждую станцию печати КИМ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855591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Резервные картриджи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каждого локального принтера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4930762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Станция авторизации (Рабочая станция в штабе ППЭ)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(+ резервная станция)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361686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USB-модем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2181129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внешний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DVD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)-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ROM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одного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7732571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Флеш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-накопитель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8617876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Токен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каждого члена ГЭК, не менее 2 на ППЭ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286611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лазерный принтер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одного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9965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729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adeynichenko\Desktop\УСКОМ 2014\Презентация по технологии для обучающего семинара\картинки\1412353796_Box_Emp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45024"/>
            <a:ext cx="1266212" cy="126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Users\adeynichenko\Desktop\УСКОМ 2014\Презентация по технологии для обучающего семинара\картинки\1412353949_C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9" y="3760160"/>
            <a:ext cx="892976" cy="89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Users\adeynichenko\Desktop\УСКОМ 2014\Презентация по технологии для обучающего семинара\картинки\1412354914_Gmail_Sobr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789040"/>
            <a:ext cx="1040643" cy="103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трелка вправо 25"/>
          <p:cNvSpPr/>
          <p:nvPr/>
        </p:nvSpPr>
        <p:spPr>
          <a:xfrm>
            <a:off x="1907704" y="4077072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067944" y="4077072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 cstate="print"/>
          <a:srcRect l="13701" t="9134" r="4090" b="13225"/>
          <a:stretch>
            <a:fillRect/>
          </a:stretch>
        </p:blipFill>
        <p:spPr bwMode="auto">
          <a:xfrm>
            <a:off x="7308304" y="3645024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люс 28"/>
          <p:cNvSpPr/>
          <p:nvPr/>
        </p:nvSpPr>
        <p:spPr>
          <a:xfrm>
            <a:off x="6228184" y="3861048"/>
            <a:ext cx="805262" cy="762495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40"/>
          <p:cNvSpPr>
            <a:spLocks noChangeArrowheads="1"/>
          </p:cNvSpPr>
          <p:nvPr/>
        </p:nvSpPr>
        <p:spPr bwMode="auto">
          <a:xfrm>
            <a:off x="251520" y="4725144"/>
            <a:ext cx="1233821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короб</a:t>
            </a:r>
          </a:p>
        </p:txBody>
      </p:sp>
      <p:sp>
        <p:nvSpPr>
          <p:cNvPr id="31" name="Прямоугольник 41"/>
          <p:cNvSpPr>
            <a:spLocks noChangeArrowheads="1"/>
          </p:cNvSpPr>
          <p:nvPr/>
        </p:nvSpPr>
        <p:spPr bwMode="auto">
          <a:xfrm>
            <a:off x="2483768" y="4725144"/>
            <a:ext cx="1234884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пакет</a:t>
            </a:r>
          </a:p>
        </p:txBody>
      </p:sp>
      <p:sp>
        <p:nvSpPr>
          <p:cNvPr id="32" name="Прямоугольник 42"/>
          <p:cNvSpPr>
            <a:spLocks noChangeArrowheads="1"/>
          </p:cNvSpPr>
          <p:nvPr/>
        </p:nvSpPr>
        <p:spPr bwMode="auto">
          <a:xfrm>
            <a:off x="4355976" y="4725144"/>
            <a:ext cx="1834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Компакт-диск с электронными КИМ</a:t>
            </a:r>
          </a:p>
        </p:txBody>
      </p:sp>
      <p:sp>
        <p:nvSpPr>
          <p:cNvPr id="33" name="Прямоугольник 43"/>
          <p:cNvSpPr>
            <a:spLocks noChangeArrowheads="1"/>
          </p:cNvSpPr>
          <p:nvPr/>
        </p:nvSpPr>
        <p:spPr bwMode="auto">
          <a:xfrm>
            <a:off x="7117904" y="4797152"/>
            <a:ext cx="184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ИК с бланками регистрации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1663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251520" y="1124744"/>
            <a:ext cx="8713788" cy="2343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85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Электронные КИМ шифруются пакетами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по 15 и 5 штук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(по аналогии с доставочными пакетами ЭМ в бумажном виде), записываются на компакт-диск и вкладываются в доставочный пакет (в пакет в электронном виде вкладываются именно те КИМ, которые должны были бы содержаться в ИК в бумажном виде).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06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701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использования электронных КИМ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55575" y="3573016"/>
            <a:ext cx="88138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Содержимое 2"/>
          <p:cNvSpPr>
            <a:spLocks noGrp="1"/>
          </p:cNvSpPr>
          <p:nvPr>
            <p:ph idx="4294967295"/>
          </p:nvPr>
        </p:nvSpPr>
        <p:spPr>
          <a:xfrm>
            <a:off x="215106" y="692696"/>
            <a:ext cx="8713788" cy="2735610"/>
          </a:xfrm>
        </p:spPr>
        <p:txBody>
          <a:bodyPr>
            <a:noAutofit/>
          </a:bodyPr>
          <a:lstStyle/>
          <a:p>
            <a:pPr marL="0" indent="450850" algn="just">
              <a:lnSpc>
                <a:spcPct val="150000"/>
              </a:lnSpc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процедуры расшифровки электронных КИМ необходимо наличие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ключа доступа к КИМ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ключа шифрования члена ГЭК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записанного на защищенный внешний носитель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токен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7950" y="4026594"/>
            <a:ext cx="122872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40"/>
          <p:cNvSpPr>
            <a:spLocks noChangeArrowheads="1"/>
          </p:cNvSpPr>
          <p:nvPr/>
        </p:nvSpPr>
        <p:spPr bwMode="auto">
          <a:xfrm>
            <a:off x="2028030" y="5379610"/>
            <a:ext cx="2468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</a:t>
            </a:r>
          </a:p>
        </p:txBody>
      </p:sp>
      <p:pic>
        <p:nvPicPr>
          <p:cNvPr id="25" name="Picture 4" descr="http://upload.wikimedia.org/wikipedia/commons/thumb/6/65/Usbdrive_icon.svg/220px-Usbdrive_icon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4438" y="4023419"/>
            <a:ext cx="11557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42"/>
          <p:cNvSpPr>
            <a:spLocks noChangeArrowheads="1"/>
          </p:cNvSpPr>
          <p:nvPr/>
        </p:nvSpPr>
        <p:spPr bwMode="auto">
          <a:xfrm>
            <a:off x="4821623" y="5379808"/>
            <a:ext cx="15613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</a:t>
            </a:r>
          </a:p>
        </p:txBody>
      </p:sp>
      <p:sp>
        <p:nvSpPr>
          <p:cNvPr id="27" name="Плюс 26"/>
          <p:cNvSpPr/>
          <p:nvPr/>
        </p:nvSpPr>
        <p:spPr>
          <a:xfrm>
            <a:off x="4100513" y="4238873"/>
            <a:ext cx="769937" cy="720725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люс 27"/>
          <p:cNvSpPr/>
          <p:nvPr/>
        </p:nvSpPr>
        <p:spPr>
          <a:xfrm>
            <a:off x="1639888" y="4230935"/>
            <a:ext cx="769937" cy="71913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люс 28"/>
          <p:cNvSpPr/>
          <p:nvPr/>
        </p:nvSpPr>
        <p:spPr>
          <a:xfrm>
            <a:off x="6405563" y="4184898"/>
            <a:ext cx="769937" cy="719137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47"/>
          <p:cNvSpPr>
            <a:spLocks noChangeArrowheads="1"/>
          </p:cNvSpPr>
          <p:nvPr/>
        </p:nvSpPr>
        <p:spPr bwMode="auto">
          <a:xfrm>
            <a:off x="7064263" y="5190232"/>
            <a:ext cx="197666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Специализированное программное обеспечение</a:t>
            </a:r>
          </a:p>
        </p:txBody>
      </p:sp>
      <p:pic>
        <p:nvPicPr>
          <p:cNvPr id="31" name="Picture 4" descr="http://softoplace.ru/images/test/system_information_view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3138" y="3717032"/>
            <a:ext cx="1458912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49"/>
          <p:cNvSpPr>
            <a:spLocks noChangeArrowheads="1"/>
          </p:cNvSpPr>
          <p:nvPr/>
        </p:nvSpPr>
        <p:spPr bwMode="auto">
          <a:xfrm>
            <a:off x="-275431" y="5226764"/>
            <a:ext cx="23939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КИМ на компакт-диске в доставочном пакете </a:t>
            </a:r>
          </a:p>
        </p:txBody>
      </p:sp>
      <p:pic>
        <p:nvPicPr>
          <p:cNvPr id="33" name="Picture 2" descr="http://www.softcom.ua/main/about/images/certificate-icon.png"/>
          <p:cNvPicPr>
            <a:picLocks noChangeAspect="1" noChangeArrowheads="1"/>
          </p:cNvPicPr>
          <p:nvPr/>
        </p:nvPicPr>
        <p:blipFill>
          <a:blip r:embed="rId5" cstate="print"/>
          <a:srcRect l="8859" t="19196" r="9930" b="18790"/>
          <a:stretch>
            <a:fillRect/>
          </a:stretch>
        </p:blipFill>
        <p:spPr bwMode="auto">
          <a:xfrm>
            <a:off x="4943475" y="4678610"/>
            <a:ext cx="5921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" descr="http://winda41.ru/d/472881/d/241814806_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200" y="3753544"/>
            <a:ext cx="1436688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6015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5106" y="692150"/>
            <a:ext cx="8713788" cy="3165475"/>
          </a:xfrm>
        </p:spPr>
        <p:txBody>
          <a:bodyPr>
            <a:noAutofit/>
          </a:bodyPr>
          <a:lstStyle/>
          <a:p>
            <a:pPr marL="0" indent="45085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проведения экзамена по процедуре печати КИМ в аудиториях ППЭ:</a:t>
            </a: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Доставочный пакет содержит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ИК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компакт-диск</a:t>
            </a: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компакт-диск записаны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электронные КИМ </a:t>
            </a: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ИК содержит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бланк регистрации, бланк ответов №1 и 2 бланка ответов №2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Используются пакеты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по 5 и по 15 ИК</a:t>
            </a:r>
          </a:p>
          <a:p>
            <a:pPr marL="0" indent="45085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701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экзаменационных материалов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55575" y="4058488"/>
            <a:ext cx="88138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3" name="Picture 2" descr="C:\Users\adeynichenko\Desktop\УСКОМ 2014\Презентация по технологии для обучающего семинара\картинки\1412353796_Box_Emp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30496"/>
            <a:ext cx="1266212" cy="126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Users\adeynichenko\Desktop\УСКОМ 2014\Презентация по технологии для обучающего семинара\картинки\1412353949_C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9" y="4245632"/>
            <a:ext cx="892976" cy="89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Users\adeynichenko\Desktop\УСКОМ 2014\Презентация по технологии для обучающего семинара\картинки\1412354914_Gmail_Sobr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274512"/>
            <a:ext cx="1040643" cy="103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трелка вправо 25"/>
          <p:cNvSpPr/>
          <p:nvPr/>
        </p:nvSpPr>
        <p:spPr>
          <a:xfrm>
            <a:off x="1907704" y="4562544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067944" y="4562544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 cstate="print"/>
          <a:srcRect l="13701" t="9134" r="4090" b="13225"/>
          <a:stretch>
            <a:fillRect/>
          </a:stretch>
        </p:blipFill>
        <p:spPr bwMode="auto">
          <a:xfrm>
            <a:off x="7308304" y="4130496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люс 28"/>
          <p:cNvSpPr/>
          <p:nvPr/>
        </p:nvSpPr>
        <p:spPr>
          <a:xfrm>
            <a:off x="6228184" y="4346520"/>
            <a:ext cx="805262" cy="762495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40"/>
          <p:cNvSpPr>
            <a:spLocks noChangeArrowheads="1"/>
          </p:cNvSpPr>
          <p:nvPr/>
        </p:nvSpPr>
        <p:spPr bwMode="auto">
          <a:xfrm>
            <a:off x="251520" y="5210616"/>
            <a:ext cx="1233821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короб</a:t>
            </a:r>
          </a:p>
        </p:txBody>
      </p:sp>
      <p:sp>
        <p:nvSpPr>
          <p:cNvPr id="31" name="Прямоугольник 41"/>
          <p:cNvSpPr>
            <a:spLocks noChangeArrowheads="1"/>
          </p:cNvSpPr>
          <p:nvPr/>
        </p:nvSpPr>
        <p:spPr bwMode="auto">
          <a:xfrm>
            <a:off x="2483768" y="5210616"/>
            <a:ext cx="1234884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пакет</a:t>
            </a:r>
          </a:p>
        </p:txBody>
      </p:sp>
      <p:sp>
        <p:nvSpPr>
          <p:cNvPr id="32" name="Прямоугольник 42"/>
          <p:cNvSpPr>
            <a:spLocks noChangeArrowheads="1"/>
          </p:cNvSpPr>
          <p:nvPr/>
        </p:nvSpPr>
        <p:spPr bwMode="auto">
          <a:xfrm>
            <a:off x="4355976" y="5210616"/>
            <a:ext cx="1834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Компакт-диск с электронными КИМ</a:t>
            </a:r>
          </a:p>
        </p:txBody>
      </p:sp>
      <p:sp>
        <p:nvSpPr>
          <p:cNvPr id="33" name="Прямоугольник 43"/>
          <p:cNvSpPr>
            <a:spLocks noChangeArrowheads="1"/>
          </p:cNvSpPr>
          <p:nvPr/>
        </p:nvSpPr>
        <p:spPr bwMode="auto">
          <a:xfrm>
            <a:off x="7117904" y="5282624"/>
            <a:ext cx="18465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 или 15 ИК с бланками регистрации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122573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11" name="Содержимое 2"/>
          <p:cNvSpPr>
            <a:spLocks noGrp="1"/>
          </p:cNvSpPr>
          <p:nvPr>
            <p:ph idx="4294967295"/>
          </p:nvPr>
        </p:nvSpPr>
        <p:spPr>
          <a:xfrm>
            <a:off x="215900" y="5085184"/>
            <a:ext cx="8712200" cy="93610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 Подписанный протокол остается на хранение в ППЭ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**Акт передается в систему мониторинга готовности ППЭ с помощью рабочей станции в штабе ППЭ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852936"/>
            <a:ext cx="8649834" cy="223224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4508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Провести контроль готовности ППЭ к проведению экзамена. Заполнить форму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ППЭ-01-01 «Протокол технической готовности аудитории для печати КИМ в аудитории ППЭ»*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indent="4508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Проконтролировать сохранение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-накопитель электронный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акт технической готовности**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для передачи в систему мониторинга готовности ППЭ на всех рабочих станциях печати КИМ в каждой аудитории.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cxnSpLocks/>
            <a:stCxn id="23" idx="2"/>
            <a:endCxn id="20" idx="0"/>
          </p:cNvCxnSpPr>
          <p:nvPr/>
        </p:nvCxnSpPr>
        <p:spPr>
          <a:xfrm>
            <a:off x="4572000" y="1340768"/>
            <a:ext cx="0" cy="151216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1925706" y="1628800"/>
            <a:ext cx="5292588" cy="864096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 и членом ГЭК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468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11848</TotalTime>
  <Words>1756</Words>
  <Application>Microsoft Office PowerPoint</Application>
  <PresentationFormat>Экран (4:3)</PresentationFormat>
  <Paragraphs>234</Paragraphs>
  <Slides>27</Slides>
  <Notes>0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Times New Roman</vt:lpstr>
      <vt:lpstr>Wingdings</vt:lpstr>
      <vt:lpstr>Тема Office</vt:lpstr>
      <vt:lpstr>1_Тема Office</vt:lpstr>
      <vt:lpstr>2_Тема Office</vt:lpstr>
      <vt:lpstr>ПОДГОТОВКА И ПРОВЕДЕНИЕ ЕГЭ В ПУНКТАХ ПРОВЕДЕНИЯ ЭКЗАМЕНОВ  С ПРИМЕНЕНИЕМ ТЕХНОЛОГИИ ПЕЧАТИ КИМ В АУДИТОРИЯХ ППЭ И ПЕРЕВОДА БЛАНКОВ ОТВЕТОВ УЧАСТНИКОВ ЕГЭ В ЭЛЕКТРОННЫЙ ВИД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 экзамену</vt:lpstr>
      <vt:lpstr>Презентация PowerPoint</vt:lpstr>
      <vt:lpstr>подготовка к экзамену</vt:lpstr>
      <vt:lpstr>подготовка к экзамену</vt:lpstr>
      <vt:lpstr>подготовка к экзамену</vt:lpstr>
      <vt:lpstr>проведение экзамена</vt:lpstr>
      <vt:lpstr>Презентация PowerPoint</vt:lpstr>
      <vt:lpstr>проведение экзамена</vt:lpstr>
      <vt:lpstr>проведение экзамена</vt:lpstr>
      <vt:lpstr>Дополнительная печать КИМ в аудиториях ППЭ</vt:lpstr>
      <vt:lpstr>завершение экзамена</vt:lpstr>
      <vt:lpstr>Презентация PowerPoint</vt:lpstr>
      <vt:lpstr>Перевод бланков ответов участников ЕГЭ в электронный вид в ППЭ</vt:lpstr>
      <vt:lpstr>Перевод бланков ответов участников ЕГЭ в электронный вид в ППЭ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И ПРОВЕДЕНИЕ ЕГЭ В ПУНКТАХ ПРОВЕДЕНИЯ ЭКЗАМЕНОВ НА ТЕРРИТОРИИ МОСКОВСКОЙ ОБЛАСТИ  В 2016 ГОДУ</dc:title>
  <dc:creator>Максим Шкитов</dc:creator>
  <cp:lastModifiedBy>Михаил Коренев</cp:lastModifiedBy>
  <cp:revision>116</cp:revision>
  <dcterms:created xsi:type="dcterms:W3CDTF">2016-02-29T08:11:06Z</dcterms:created>
  <dcterms:modified xsi:type="dcterms:W3CDTF">2017-08-15T14:12:23Z</dcterms:modified>
</cp:coreProperties>
</file>