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42" r:id="rId2"/>
    <p:sldId id="383" r:id="rId3"/>
    <p:sldId id="374" r:id="rId4"/>
    <p:sldId id="376" r:id="rId5"/>
    <p:sldId id="384" r:id="rId6"/>
    <p:sldId id="377" r:id="rId7"/>
    <p:sldId id="378" r:id="rId8"/>
    <p:sldId id="380" r:id="rId9"/>
    <p:sldId id="379" r:id="rId10"/>
    <p:sldId id="382" r:id="rId1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5F36"/>
    <a:srgbClr val="4B7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2" autoAdjust="0"/>
    <p:restoredTop sz="83892" autoAdjust="0"/>
  </p:normalViewPr>
  <p:slideViewPr>
    <p:cSldViewPr>
      <p:cViewPr varScale="1">
        <p:scale>
          <a:sx n="97" d="100"/>
          <a:sy n="97" d="100"/>
        </p:scale>
        <p:origin x="16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BBB74-9A69-4B30-A8A3-DBC9E6E71376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504E5-FB6B-4BE6-AE45-C38171544E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01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23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99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44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49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45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81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  <a:p>
            <a:endParaRPr lang="ru-RU" dirty="0" smtClean="0"/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504E5-FB6B-4BE6-AE45-C38171544ED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12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0" y="1844824"/>
            <a:ext cx="9144000" cy="24061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на территории Московской области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2018-2019 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у.г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одзаголовок 2"/>
          <p:cNvSpPr txBox="1">
            <a:spLocks/>
          </p:cNvSpPr>
          <p:nvPr/>
        </p:nvSpPr>
        <p:spPr>
          <a:xfrm>
            <a:off x="5002581" y="4221088"/>
            <a:ext cx="4141419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0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87016" y="620992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PC185K\AppData\Local\Microsoft\Windows\Temporary Internet Files\Content.IE5\7NX4UX1O\МОМО надпись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88640"/>
            <a:ext cx="2987824" cy="504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1640" y="260648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Запрещено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2474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Участникам итогового сочинения (изложения) </a:t>
            </a:r>
            <a:r>
              <a:rPr lang="ru-RU" dirty="0" smtClean="0">
                <a:solidFill>
                  <a:srgbClr val="FF0000"/>
                </a:solidFill>
              </a:rPr>
              <a:t>запрещено</a:t>
            </a:r>
            <a:r>
              <a:rPr lang="ru-RU" dirty="0" smtClean="0"/>
              <a:t> иметь при себе средства связи, фото, аудио и видеоаппаратуру, справочные материалы, письменные заметки и иные средства хранения и передачи информации, собственные орфографические и (или) толковые словари. </a:t>
            </a:r>
          </a:p>
          <a:p>
            <a:endParaRPr lang="ru-RU" dirty="0" smtClean="0"/>
          </a:p>
          <a:p>
            <a:r>
              <a:rPr lang="ru-RU" dirty="0" smtClean="0"/>
              <a:t>Участникам итогового сочинения (изложения) </a:t>
            </a:r>
            <a:r>
              <a:rPr lang="ru-RU" dirty="0" smtClean="0">
                <a:solidFill>
                  <a:srgbClr val="FF0000"/>
                </a:solidFill>
              </a:rPr>
              <a:t>запрещается</a:t>
            </a:r>
            <a:r>
              <a:rPr lang="ru-RU" dirty="0" smtClean="0"/>
              <a:t> пользоваться текстами литературного материала (художественные произведения, дневники, мемуары, публицистика, другие литературные источники).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861048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Участники итогового сочинения (изложения), нарушившие установленные требования, </a:t>
            </a:r>
            <a:r>
              <a:rPr lang="ru-RU" dirty="0" smtClean="0">
                <a:solidFill>
                  <a:srgbClr val="FF0000"/>
                </a:solidFill>
              </a:rPr>
              <a:t>удаляются </a:t>
            </a:r>
            <a:r>
              <a:rPr lang="ru-RU" dirty="0" smtClean="0"/>
              <a:t>с итогового сочинения (изложения)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3509"/>
          </a:xfrm>
          <a:prstGeom prst="rect">
            <a:avLst/>
          </a:prstGeom>
        </p:spPr>
      </p:pic>
      <p:sp>
        <p:nvSpPr>
          <p:cNvPr id="62" name="Подзаголовок 2"/>
          <p:cNvSpPr txBox="1">
            <a:spLocks/>
          </p:cNvSpPr>
          <p:nvPr/>
        </p:nvSpPr>
        <p:spPr>
          <a:xfrm>
            <a:off x="5002581" y="4221088"/>
            <a:ext cx="4141419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0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87016" y="620992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47664" y="18864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Документы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1340768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Методические документы, рекомендуемые к использованию при организации и проведении итогового сочинения (изложения) – </a:t>
            </a:r>
          </a:p>
          <a:p>
            <a:r>
              <a:rPr lang="ru-RU" dirty="0" smtClean="0"/>
              <a:t>                                   письмо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23.10.2018 № 10-875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299695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Порядок проведения и проверки итогового сочинения (изложения) на территории </a:t>
            </a:r>
            <a:r>
              <a:rPr lang="ru-RU" smtClean="0"/>
              <a:t>Московской </a:t>
            </a:r>
            <a:r>
              <a:rPr lang="ru-RU" smtClean="0"/>
              <a:t>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47664" y="18864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Места проведения  итогового сочинения (изложения)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1196752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общеобразовательные организации, на базе которых сформированы  ППЭ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198884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оборудуются </a:t>
            </a:r>
            <a:r>
              <a:rPr lang="ru-RU" sz="2000" dirty="0" smtClean="0"/>
              <a:t>стационарными и (или) переносными металлоискателями, средствами видеонаблюдения (в режиме </a:t>
            </a:r>
            <a:r>
              <a:rPr lang="ru-RU" sz="2000" dirty="0" err="1" smtClean="0"/>
              <a:t>офлайн</a:t>
            </a:r>
            <a:r>
              <a:rPr lang="ru-RU" sz="2000" dirty="0" smtClean="0"/>
              <a:t>), средствами подавления сигналов подвижной связи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7704" y="3284984"/>
            <a:ext cx="54726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могут не перемещаться по решению МОУО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 rot="2449999">
            <a:off x="4806667" y="3996089"/>
            <a:ext cx="825359" cy="2880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8237438">
            <a:off x="3628551" y="3947468"/>
            <a:ext cx="792088" cy="2880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95536" y="4437112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обучающиеся общеобразовательных организаций, на базе которых проводится итоговое сочинение (изложение)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004048" y="450912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обучающиеся общеобразовательных организаций, из которых доставка в ППЭ затруднена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644008" y="587727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видеонаблюдение - обязательно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980728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9592" y="188640"/>
            <a:ext cx="8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Лица, привлекаемые к проведению итогового сочинения (изложения)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руководитель общеобразовательной организации, на базе которой проводится итоговое сочинение (изложение);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технические специалисты, входящие в состав комиссии по проведению итогового сочинения (изложения), оказывающие информационно-технологическую помощь, в том числе по  копированию (сканированию) бланков итогового сочинения (изложения);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члены комиссии, по проведению итогового сочинения (изложения);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члены (эксперты) комиссии, по проверке итогового сочинения (изложения);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медицинские работники, ассистенты, оказывающие необходимую помощь участникам с ограниченными возможностями здоровья, с учетом состояния их здоровья, особенностей психофизического развития, в том числе непосредственно при проведении итогового сочинения (изложения);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дежурные, из числа членов комиссии, участвующие в организации итогового сочинения (изложения) вне учебных кабинетов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548680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15616" y="11663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Комиссии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55679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создаются муниципальными органами управления образованием в местах проведения итогового сочинения (изложения)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03848" y="692696"/>
            <a:ext cx="288032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 проведению итогового сочинения (изложения)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220486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u="sng" dirty="0" smtClean="0"/>
              <a:t>количественный состав :</a:t>
            </a:r>
          </a:p>
          <a:p>
            <a:pPr algn="ctr"/>
            <a:r>
              <a:rPr lang="ru-RU" dirty="0" smtClean="0"/>
              <a:t>с </a:t>
            </a:r>
            <a:r>
              <a:rPr lang="ru-RU" b="1" dirty="0" smtClean="0">
                <a:solidFill>
                  <a:srgbClr val="00B050"/>
                </a:solidFill>
              </a:rPr>
              <a:t>учетом количества </a:t>
            </a:r>
            <a:r>
              <a:rPr lang="ru-RU" dirty="0" smtClean="0"/>
              <a:t>участников итогового сочинения (изложения) в данном месте проведения итогового сочинения (изложения).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3501008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 рекомендуется </a:t>
            </a:r>
          </a:p>
          <a:p>
            <a:r>
              <a:rPr lang="ru-RU" dirty="0" smtClean="0"/>
              <a:t>привлекать учителей, обучающих выпускников данного учебного года, сдающих в данном месте проведения итогового сочинения (изложения)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548680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15616" y="11663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Комиссии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55679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создаются муниципальными органами управления образованием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692696"/>
            <a:ext cx="381642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 проверке итогового сочинения (изложения)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1720" y="292494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u="sng" dirty="0" smtClean="0"/>
              <a:t>количественный состав :</a:t>
            </a:r>
          </a:p>
          <a:p>
            <a:pPr algn="ctr"/>
            <a:r>
              <a:rPr lang="ru-RU" dirty="0" smtClean="0"/>
              <a:t>с </a:t>
            </a:r>
            <a:r>
              <a:rPr lang="ru-RU" b="1" dirty="0" smtClean="0">
                <a:solidFill>
                  <a:srgbClr val="00B050"/>
                </a:solidFill>
              </a:rPr>
              <a:t>учетом количества </a:t>
            </a:r>
            <a:r>
              <a:rPr lang="ru-RU" dirty="0" smtClean="0"/>
              <a:t>участников итогового сочинения (изложения) в муниципальном образовании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4581128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Комиссии по проверке и оцениванию итогового сочинения (изложения) </a:t>
            </a:r>
            <a:r>
              <a:rPr lang="ru-RU" dirty="0" smtClean="0">
                <a:solidFill>
                  <a:srgbClr val="00B050"/>
                </a:solidFill>
              </a:rPr>
              <a:t>обеспечиваются необходимыми техническими средствами: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ксерокс;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сканер;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 компьютер с возможностью выхода в сеть «Интернет»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35696" y="220486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ПРОВЕРКА – </a:t>
            </a:r>
            <a:r>
              <a:rPr lang="ru-RU" b="1" dirty="0" smtClean="0">
                <a:solidFill>
                  <a:srgbClr val="00B050"/>
                </a:solidFill>
              </a:rPr>
              <a:t>НА МУНИЦИПАЛЬНОМ УРОВНЕ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87624" y="18864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Проверка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412777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осуществляется:</a:t>
            </a:r>
          </a:p>
          <a:p>
            <a:endParaRPr lang="ru-RU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в соответствии с критериями оценивания, утвержденными </a:t>
            </a:r>
            <a:r>
              <a:rPr lang="ru-RU" sz="2000" dirty="0" err="1" smtClean="0"/>
              <a:t>Рособрнадзором</a:t>
            </a:r>
            <a:r>
              <a:rPr lang="ru-RU" sz="2000" dirty="0" smtClean="0"/>
              <a:t>, 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членами (эксперты) комиссии по проверке итогового сочинения (изложения) с правом привлечения независимых экспертов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9330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копии бланков участников  итогового сочинения (изложения)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458112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копирование бланков участников итогового сочинения (изложения) для передачи на проверку членам (экспертам) комиссии по проверке итогового сочинения (изложения)  -  технический специалист (специалисты) в местах для проведения итогового сочинения (изложения)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87624" y="18864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Независимые эксперты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2474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независимые эксперты </a:t>
            </a:r>
            <a:r>
              <a:rPr lang="ru-RU" dirty="0" smtClean="0"/>
              <a:t>– специалисты, не являющиеся членами комиссии по проверке и оцениванию итогового сочинения (изложения), но имеющие необходимую квалификацию для проверки итогового сочинения (изложения)</a:t>
            </a:r>
          </a:p>
          <a:p>
            <a:endParaRPr lang="ru-RU" dirty="0" smtClean="0"/>
          </a:p>
          <a:p>
            <a:r>
              <a:rPr lang="ru-RU" dirty="0" smtClean="0"/>
              <a:t>Независимыми экспертами не могут быть близкие родственники участников итогового сочинения (изложения).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60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-5509"/>
            <a:ext cx="9144000" cy="6863509"/>
          </a:xfrm>
          <a:prstGeom prst="rect">
            <a:avLst/>
          </a:prstGeom>
        </p:spPr>
      </p:pic>
      <p:sp>
        <p:nvSpPr>
          <p:cNvPr id="60" name="Заголовок 1"/>
          <p:cNvSpPr txBox="1">
            <a:spLocks/>
          </p:cNvSpPr>
          <p:nvPr/>
        </p:nvSpPr>
        <p:spPr>
          <a:xfrm>
            <a:off x="971600" y="148478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31640" y="692696"/>
            <a:ext cx="7200800" cy="0"/>
          </a:xfrm>
          <a:prstGeom prst="line">
            <a:avLst/>
          </a:prstGeom>
          <a:ln w="508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75656" y="18864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Проверка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1700808"/>
            <a:ext cx="727280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перед проверкой по критериям – соблюдение требований: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«Объем сочинения (изложения)»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«Самостоятельность написания итогового сочинения (изложения)»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422108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Проверка соблюдения участниками итогового сочинения (изложения) требования № 2 «Самостоятельность написания итогового сочинения (изложения)» осуществляется экспертами комиссий по проверке          итогового сочинения (изложения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074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</TotalTime>
  <Words>638</Words>
  <Application>Microsoft Office PowerPoint</Application>
  <PresentationFormat>Экран (4:3)</PresentationFormat>
  <Paragraphs>147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Дмитришина Елена Николаевна</dc:creator>
  <cp:lastModifiedBy>Актовый зал</cp:lastModifiedBy>
  <cp:revision>492</cp:revision>
  <dcterms:created xsi:type="dcterms:W3CDTF">2015-04-15T12:16:59Z</dcterms:created>
  <dcterms:modified xsi:type="dcterms:W3CDTF">2018-11-08T09:23:31Z</dcterms:modified>
</cp:coreProperties>
</file>